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1" r:id="rId4"/>
    <p:sldMasterId id="2147483821" r:id="rId5"/>
  </p:sldMasterIdLst>
  <p:notesMasterIdLst>
    <p:notesMasterId r:id="rId11"/>
  </p:notesMasterIdLst>
  <p:sldIdLst>
    <p:sldId id="256" r:id="rId6"/>
    <p:sldId id="493" r:id="rId7"/>
    <p:sldId id="498" r:id="rId8"/>
    <p:sldId id="501" r:id="rId9"/>
    <p:sldId id="49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net Harvey" initials="JH" lastIdx="28" clrIdx="0">
    <p:extLst>
      <p:ext uri="{19B8F6BF-5375-455C-9EA6-DF929625EA0E}">
        <p15:presenceInfo xmlns:p15="http://schemas.microsoft.com/office/powerpoint/2012/main" userId="S::JHARVEY@MITRE.ORG::b4608c05-6e59-4bf3-87d1-9c858e88a1e6" providerId="AD"/>
      </p:ext>
    </p:extLst>
  </p:cmAuthor>
  <p:cmAuthor id="2" name="Jeri Taylor" initials="JT" lastIdx="19" clrIdx="1">
    <p:extLst>
      <p:ext uri="{19B8F6BF-5375-455C-9EA6-DF929625EA0E}">
        <p15:presenceInfo xmlns:p15="http://schemas.microsoft.com/office/powerpoint/2012/main" userId="S::JERITAYLOR@MITRE.ORG::3822cdb7-5e08-491b-ba3c-d06f7974d21c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ECECEC"/>
    <a:srgbClr val="0D2541"/>
    <a:srgbClr val="FFFC00"/>
    <a:srgbClr val="0E2641"/>
    <a:srgbClr val="000000"/>
    <a:srgbClr val="E5EEEF"/>
    <a:srgbClr val="335EAC"/>
    <a:srgbClr val="39C5F3"/>
    <a:srgbClr val="4FBA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8913EB3-4469-3647-BB34-E26DEFEF2487}" v="4" dt="2023-10-29T20:48:00.031"/>
  </p1510:revLst>
</p1510:revInfo>
</file>

<file path=ppt/tableStyles.xml><?xml version="1.0" encoding="utf-8"?>
<a:tblStyleLst xmlns:a="http://schemas.openxmlformats.org/drawingml/2006/main" def="{69012ECD-51FC-41F1-AA8D-1B2483CD663E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744"/>
  </p:normalViewPr>
  <p:slideViewPr>
    <p:cSldViewPr snapToGrid="0">
      <p:cViewPr varScale="1">
        <p:scale>
          <a:sx n="116" d="100"/>
          <a:sy n="116" d="100"/>
        </p:scale>
        <p:origin x="960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notesMaster" Target="notesMasters/notesMaster1.xml"/><Relationship Id="rId5" Type="http://schemas.openxmlformats.org/officeDocument/2006/relationships/slideMaster" Target="slideMasters/slideMaster2.xml"/><Relationship Id="rId15" Type="http://schemas.openxmlformats.org/officeDocument/2006/relationships/theme" Target="theme/theme1.xml"/><Relationship Id="rId10" Type="http://schemas.openxmlformats.org/officeDocument/2006/relationships/slide" Target="slides/slide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2F41DA98-DD0A-1B4F-A599-A48A0F931A5C}" type="datetimeFigureOut">
              <a:rPr lang="en-US" smtClean="0"/>
              <a:pPr/>
              <a:t>10/29/23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b="0" i="0">
                <a:latin typeface="Arial" panose="020B0604020202020204" pitchFamily="34" charset="0"/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b="0" i="0">
                <a:latin typeface="Arial" panose="020B0604020202020204" pitchFamily="34" charset="0"/>
              </a:defRPr>
            </a:lvl1pPr>
          </a:lstStyle>
          <a:p>
            <a:fld id="{63E89008-A845-3542-9030-80EE4706E754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4509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3E89008-A845-3542-9030-80EE4706E754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26464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8.pn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F9F-3202-B443-A87A-BDA16F4A1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1303655"/>
            <a:ext cx="9144000" cy="2009720"/>
          </a:xfrm>
        </p:spPr>
        <p:txBody>
          <a:bodyPr anchor="b" anchorCtr="0"/>
          <a:lstStyle>
            <a:lvl1pPr algn="l">
              <a:lnSpc>
                <a:spcPct val="100000"/>
              </a:lnSpc>
              <a:spcBef>
                <a:spcPts val="1000"/>
              </a:spcBef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FF059-95DD-D442-8A2F-BA0EC6593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7A3D1CCA-73DE-0941-8F45-344E5CC6057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</p:spPr>
        <p:txBody>
          <a:bodyPr anchor="t" anchorCtr="0"/>
          <a:lstStyle>
            <a:lvl1pPr>
              <a:lnSpc>
                <a:spcPct val="100000"/>
              </a:lnSpc>
              <a:spcBef>
                <a:spcPts val="1000"/>
              </a:spcBef>
              <a:buFontTx/>
              <a:buNone/>
              <a:defRPr sz="1800"/>
            </a:lvl1pPr>
          </a:lstStyle>
          <a:p>
            <a:pPr lvl="0"/>
            <a:r>
              <a:rPr lang="en-US"/>
              <a:t>Click to edit date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C55AACF5-EF00-CB42-823A-B94F99F731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The view, opinions, and/or findings contained in this report are those of The MITRE Corporation and should not be construed as an official Government position, policy, or decision, unless designated by other documentation.</a:t>
            </a:r>
          </a:p>
        </p:txBody>
      </p:sp>
      <p:pic>
        <p:nvPicPr>
          <p:cNvPr id="10" name="Picture 9" descr="MITRE Logo MITRE Solving Problems For A Safer World">
            <a:extLst>
              <a:ext uri="{FF2B5EF4-FFF2-40B4-BE49-F238E27FC236}">
                <a16:creationId xmlns:a16="http://schemas.microsoft.com/office/drawing/2014/main" id="{EE35D647-412B-43F5-B738-2DBCD83BF2F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</p:spPr>
      </p:pic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2B43BD34-27FE-427A-A283-6BD434AED4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5592" y="274485"/>
            <a:ext cx="8656320" cy="560059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 sz="2800" b="1">
                <a:solidFill>
                  <a:srgbClr val="FFFC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Disclaimer: </a:t>
            </a:r>
            <a:r>
              <a:rPr lang="en-US" b="1"/>
              <a:t>Printing your PPT? Please use white PPT template options</a:t>
            </a:r>
            <a:r>
              <a:rPr lang="en-US"/>
              <a:t>.</a:t>
            </a:r>
            <a:endParaRPr kumimoji="0" lang="en-US" altLang="en-US" sz="24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B952B70-437C-462C-AD52-0F77143BF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303520"/>
            <a:ext cx="1554480" cy="1554480"/>
          </a:xfrm>
          <a:prstGeom prst="rect">
            <a:avLst/>
          </a:prstGeom>
        </p:spPr>
      </p:pic>
      <p:pic>
        <p:nvPicPr>
          <p:cNvPr id="9" name="Picture 8" descr="A black rectangle with a yellow background&#10;&#10;Description automatically generated with low confidence">
            <a:extLst>
              <a:ext uri="{FF2B5EF4-FFF2-40B4-BE49-F238E27FC236}">
                <a16:creationId xmlns:a16="http://schemas.microsoft.com/office/drawing/2014/main" id="{CF182546-D092-4007-AC8E-7DB855065E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37520" y="0"/>
            <a:ext cx="1554480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19732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89BF2F-4276-8A08-BEFE-D9E599B18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5B5D285-735E-A232-3A91-DE7C9136DDA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20AA57-C449-81FC-6D3C-B00B542332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THE MITRE CORPORATION. </a:t>
            </a:r>
          </a:p>
        </p:txBody>
      </p:sp>
    </p:spTree>
    <p:extLst>
      <p:ext uri="{BB962C8B-B14F-4D97-AF65-F5344CB8AC3E}">
        <p14:creationId xmlns:p14="http://schemas.microsoft.com/office/powerpoint/2010/main" val="33935661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F9F-3202-B443-A87A-BDA16F4A1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1303655"/>
            <a:ext cx="9144000" cy="2009720"/>
          </a:xfrm>
        </p:spPr>
        <p:txBody>
          <a:bodyPr anchor="b" anchorCtr="0"/>
          <a:lstStyle>
            <a:lvl1pPr algn="l">
              <a:lnSpc>
                <a:spcPct val="100000"/>
              </a:lnSpc>
              <a:spcBef>
                <a:spcPts val="1000"/>
              </a:spcBef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FF059-95DD-D442-8A2F-BA0EC6593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</p:spPr>
        <p:txBody>
          <a:bodyPr/>
          <a:lstStyle>
            <a:lvl1pPr marL="0" indent="0" algn="l">
              <a:lnSpc>
                <a:spcPct val="100000"/>
              </a:lnSpc>
              <a:spcBef>
                <a:spcPts val="1000"/>
              </a:spcBef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B9791879-EF0E-4A4B-8C65-7D96C9E4D68E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0832" y="4090988"/>
            <a:ext cx="5547360" cy="457200"/>
          </a:xfrm>
        </p:spPr>
        <p:txBody>
          <a:bodyPr anchor="t" anchorCtr="0"/>
          <a:lstStyle>
            <a:lvl1pPr marL="0" indent="0">
              <a:lnSpc>
                <a:spcPct val="100000"/>
              </a:lnSpc>
              <a:spcBef>
                <a:spcPts val="1000"/>
              </a:spcBef>
              <a:buNone/>
              <a:defRPr sz="1800"/>
            </a:lvl1pPr>
          </a:lstStyle>
          <a:p>
            <a:pPr lvl="0"/>
            <a:r>
              <a:rPr lang="en-US"/>
              <a:t>Click to edit date</a:t>
            </a:r>
          </a:p>
        </p:txBody>
      </p:sp>
      <p:sp>
        <p:nvSpPr>
          <p:cNvPr id="67" name="Footer Placeholder 4">
            <a:extLst>
              <a:ext uri="{FF2B5EF4-FFF2-40B4-BE49-F238E27FC236}">
                <a16:creationId xmlns:a16="http://schemas.microsoft.com/office/drawing/2014/main" id="{E9E460F9-56F1-E546-BD12-3283FA51F49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sp>
        <p:nvSpPr>
          <p:cNvPr id="7" name="L-Shape 7">
            <a:extLst>
              <a:ext uri="{FF2B5EF4-FFF2-40B4-BE49-F238E27FC236}">
                <a16:creationId xmlns:a16="http://schemas.microsoft.com/office/drawing/2014/main" id="{CFC0854C-57DE-9242-98F0-D8D2BC1DD75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 rot="10800000">
            <a:off x="10665172" y="-1"/>
            <a:ext cx="1550581" cy="1560820"/>
          </a:xfrm>
          <a:custGeom>
            <a:avLst/>
            <a:gdLst>
              <a:gd name="connsiteX0" fmla="*/ 0 w 1550581"/>
              <a:gd name="connsiteY0" fmla="*/ 0 h 1532133"/>
              <a:gd name="connsiteX1" fmla="*/ 305630 w 1550581"/>
              <a:gd name="connsiteY1" fmla="*/ 0 h 1532133"/>
              <a:gd name="connsiteX2" fmla="*/ 305630 w 1550581"/>
              <a:gd name="connsiteY2" fmla="*/ 1226503 h 1532133"/>
              <a:gd name="connsiteX3" fmla="*/ 1550581 w 1550581"/>
              <a:gd name="connsiteY3" fmla="*/ 1226503 h 1532133"/>
              <a:gd name="connsiteX4" fmla="*/ 1550581 w 1550581"/>
              <a:gd name="connsiteY4" fmla="*/ 1532133 h 1532133"/>
              <a:gd name="connsiteX5" fmla="*/ 0 w 1550581"/>
              <a:gd name="connsiteY5" fmla="*/ 1532133 h 1532133"/>
              <a:gd name="connsiteX6" fmla="*/ 0 w 1550581"/>
              <a:gd name="connsiteY6" fmla="*/ 0 h 1532133"/>
              <a:gd name="connsiteX0" fmla="*/ 0 w 1550581"/>
              <a:gd name="connsiteY0" fmla="*/ 0 h 1532133"/>
              <a:gd name="connsiteX1" fmla="*/ 312115 w 1550581"/>
              <a:gd name="connsiteY1" fmla="*/ 285344 h 1532133"/>
              <a:gd name="connsiteX2" fmla="*/ 305630 w 1550581"/>
              <a:gd name="connsiteY2" fmla="*/ 1226503 h 1532133"/>
              <a:gd name="connsiteX3" fmla="*/ 1550581 w 1550581"/>
              <a:gd name="connsiteY3" fmla="*/ 1226503 h 1532133"/>
              <a:gd name="connsiteX4" fmla="*/ 1550581 w 1550581"/>
              <a:gd name="connsiteY4" fmla="*/ 1532133 h 1532133"/>
              <a:gd name="connsiteX5" fmla="*/ 0 w 1550581"/>
              <a:gd name="connsiteY5" fmla="*/ 1532133 h 1532133"/>
              <a:gd name="connsiteX6" fmla="*/ 0 w 1550581"/>
              <a:gd name="connsiteY6" fmla="*/ 0 h 1532133"/>
              <a:gd name="connsiteX0" fmla="*/ 0 w 1550581"/>
              <a:gd name="connsiteY0" fmla="*/ 0 h 1532133"/>
              <a:gd name="connsiteX1" fmla="*/ 312115 w 1550581"/>
              <a:gd name="connsiteY1" fmla="*/ 285344 h 1532133"/>
              <a:gd name="connsiteX2" fmla="*/ 305630 w 1550581"/>
              <a:gd name="connsiteY2" fmla="*/ 1226503 h 1532133"/>
              <a:gd name="connsiteX3" fmla="*/ 1252266 w 1550581"/>
              <a:gd name="connsiteY3" fmla="*/ 1232988 h 1532133"/>
              <a:gd name="connsiteX4" fmla="*/ 1550581 w 1550581"/>
              <a:gd name="connsiteY4" fmla="*/ 1532133 h 1532133"/>
              <a:gd name="connsiteX5" fmla="*/ 0 w 1550581"/>
              <a:gd name="connsiteY5" fmla="*/ 1532133 h 1532133"/>
              <a:gd name="connsiteX6" fmla="*/ 0 w 1550581"/>
              <a:gd name="connsiteY6" fmla="*/ 0 h 1532133"/>
              <a:gd name="connsiteX0" fmla="*/ 0 w 1550581"/>
              <a:gd name="connsiteY0" fmla="*/ 0 h 1560820"/>
              <a:gd name="connsiteX1" fmla="*/ 312115 w 1550581"/>
              <a:gd name="connsiteY1" fmla="*/ 314031 h 1560820"/>
              <a:gd name="connsiteX2" fmla="*/ 305630 w 1550581"/>
              <a:gd name="connsiteY2" fmla="*/ 1255190 h 1560820"/>
              <a:gd name="connsiteX3" fmla="*/ 1252266 w 1550581"/>
              <a:gd name="connsiteY3" fmla="*/ 1261675 h 1560820"/>
              <a:gd name="connsiteX4" fmla="*/ 1550581 w 1550581"/>
              <a:gd name="connsiteY4" fmla="*/ 1560820 h 1560820"/>
              <a:gd name="connsiteX5" fmla="*/ 0 w 1550581"/>
              <a:gd name="connsiteY5" fmla="*/ 1560820 h 1560820"/>
              <a:gd name="connsiteX6" fmla="*/ 0 w 1550581"/>
              <a:gd name="connsiteY6" fmla="*/ 0 h 15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0581" h="1560820">
                <a:moveTo>
                  <a:pt x="0" y="0"/>
                </a:moveTo>
                <a:lnTo>
                  <a:pt x="312115" y="314031"/>
                </a:lnTo>
                <a:cubicBezTo>
                  <a:pt x="309953" y="627751"/>
                  <a:pt x="307792" y="941470"/>
                  <a:pt x="305630" y="1255190"/>
                </a:cubicBezTo>
                <a:lnTo>
                  <a:pt x="1252266" y="1261675"/>
                </a:lnTo>
                <a:lnTo>
                  <a:pt x="1550581" y="1560820"/>
                </a:lnTo>
                <a:lnTo>
                  <a:pt x="0" y="1560820"/>
                </a:lnTo>
                <a:lnTo>
                  <a:pt x="0" y="0"/>
                </a:lnTo>
                <a:close/>
              </a:path>
            </a:pathLst>
          </a:custGeom>
          <a:solidFill>
            <a:srgbClr val="D4D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sp>
        <p:nvSpPr>
          <p:cNvPr id="8" name="L-Shape 7">
            <a:extLst>
              <a:ext uri="{FF2B5EF4-FFF2-40B4-BE49-F238E27FC236}">
                <a16:creationId xmlns:a16="http://schemas.microsoft.com/office/drawing/2014/main" id="{6DEFB773-8237-A54F-B786-B5C19211F10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/>
          <p:nvPr/>
        </p:nvSpPr>
        <p:spPr>
          <a:xfrm>
            <a:off x="0" y="5315957"/>
            <a:ext cx="1550581" cy="1560820"/>
          </a:xfrm>
          <a:custGeom>
            <a:avLst/>
            <a:gdLst>
              <a:gd name="connsiteX0" fmla="*/ 0 w 1550581"/>
              <a:gd name="connsiteY0" fmla="*/ 0 h 1532133"/>
              <a:gd name="connsiteX1" fmla="*/ 305630 w 1550581"/>
              <a:gd name="connsiteY1" fmla="*/ 0 h 1532133"/>
              <a:gd name="connsiteX2" fmla="*/ 305630 w 1550581"/>
              <a:gd name="connsiteY2" fmla="*/ 1226503 h 1532133"/>
              <a:gd name="connsiteX3" fmla="*/ 1550581 w 1550581"/>
              <a:gd name="connsiteY3" fmla="*/ 1226503 h 1532133"/>
              <a:gd name="connsiteX4" fmla="*/ 1550581 w 1550581"/>
              <a:gd name="connsiteY4" fmla="*/ 1532133 h 1532133"/>
              <a:gd name="connsiteX5" fmla="*/ 0 w 1550581"/>
              <a:gd name="connsiteY5" fmla="*/ 1532133 h 1532133"/>
              <a:gd name="connsiteX6" fmla="*/ 0 w 1550581"/>
              <a:gd name="connsiteY6" fmla="*/ 0 h 1532133"/>
              <a:gd name="connsiteX0" fmla="*/ 0 w 1550581"/>
              <a:gd name="connsiteY0" fmla="*/ 0 h 1532133"/>
              <a:gd name="connsiteX1" fmla="*/ 312115 w 1550581"/>
              <a:gd name="connsiteY1" fmla="*/ 285344 h 1532133"/>
              <a:gd name="connsiteX2" fmla="*/ 305630 w 1550581"/>
              <a:gd name="connsiteY2" fmla="*/ 1226503 h 1532133"/>
              <a:gd name="connsiteX3" fmla="*/ 1550581 w 1550581"/>
              <a:gd name="connsiteY3" fmla="*/ 1226503 h 1532133"/>
              <a:gd name="connsiteX4" fmla="*/ 1550581 w 1550581"/>
              <a:gd name="connsiteY4" fmla="*/ 1532133 h 1532133"/>
              <a:gd name="connsiteX5" fmla="*/ 0 w 1550581"/>
              <a:gd name="connsiteY5" fmla="*/ 1532133 h 1532133"/>
              <a:gd name="connsiteX6" fmla="*/ 0 w 1550581"/>
              <a:gd name="connsiteY6" fmla="*/ 0 h 1532133"/>
              <a:gd name="connsiteX0" fmla="*/ 0 w 1550581"/>
              <a:gd name="connsiteY0" fmla="*/ 0 h 1532133"/>
              <a:gd name="connsiteX1" fmla="*/ 312115 w 1550581"/>
              <a:gd name="connsiteY1" fmla="*/ 285344 h 1532133"/>
              <a:gd name="connsiteX2" fmla="*/ 305630 w 1550581"/>
              <a:gd name="connsiteY2" fmla="*/ 1226503 h 1532133"/>
              <a:gd name="connsiteX3" fmla="*/ 1252266 w 1550581"/>
              <a:gd name="connsiteY3" fmla="*/ 1232988 h 1532133"/>
              <a:gd name="connsiteX4" fmla="*/ 1550581 w 1550581"/>
              <a:gd name="connsiteY4" fmla="*/ 1532133 h 1532133"/>
              <a:gd name="connsiteX5" fmla="*/ 0 w 1550581"/>
              <a:gd name="connsiteY5" fmla="*/ 1532133 h 1532133"/>
              <a:gd name="connsiteX6" fmla="*/ 0 w 1550581"/>
              <a:gd name="connsiteY6" fmla="*/ 0 h 1532133"/>
              <a:gd name="connsiteX0" fmla="*/ 0 w 1550581"/>
              <a:gd name="connsiteY0" fmla="*/ 0 h 1560820"/>
              <a:gd name="connsiteX1" fmla="*/ 312115 w 1550581"/>
              <a:gd name="connsiteY1" fmla="*/ 314031 h 1560820"/>
              <a:gd name="connsiteX2" fmla="*/ 305630 w 1550581"/>
              <a:gd name="connsiteY2" fmla="*/ 1255190 h 1560820"/>
              <a:gd name="connsiteX3" fmla="*/ 1252266 w 1550581"/>
              <a:gd name="connsiteY3" fmla="*/ 1261675 h 1560820"/>
              <a:gd name="connsiteX4" fmla="*/ 1550581 w 1550581"/>
              <a:gd name="connsiteY4" fmla="*/ 1560820 h 1560820"/>
              <a:gd name="connsiteX5" fmla="*/ 0 w 1550581"/>
              <a:gd name="connsiteY5" fmla="*/ 1560820 h 1560820"/>
              <a:gd name="connsiteX6" fmla="*/ 0 w 1550581"/>
              <a:gd name="connsiteY6" fmla="*/ 0 h 1560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550581" h="1560820">
                <a:moveTo>
                  <a:pt x="0" y="0"/>
                </a:moveTo>
                <a:lnTo>
                  <a:pt x="312115" y="314031"/>
                </a:lnTo>
                <a:cubicBezTo>
                  <a:pt x="309953" y="627751"/>
                  <a:pt x="307792" y="941470"/>
                  <a:pt x="305630" y="1255190"/>
                </a:cubicBezTo>
                <a:lnTo>
                  <a:pt x="1252266" y="1261675"/>
                </a:lnTo>
                <a:lnTo>
                  <a:pt x="1550581" y="1560820"/>
                </a:lnTo>
                <a:lnTo>
                  <a:pt x="0" y="1560820"/>
                </a:lnTo>
                <a:lnTo>
                  <a:pt x="0" y="0"/>
                </a:lnTo>
                <a:close/>
              </a:path>
            </a:pathLst>
          </a:custGeom>
          <a:solidFill>
            <a:srgbClr val="D4D3D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/>
          </a:p>
        </p:txBody>
      </p:sp>
      <p:pic>
        <p:nvPicPr>
          <p:cNvPr id="39" name="Picture 9" descr="MITRE Logo MITRE Solving Problems For A Safer World">
            <a:extLst>
              <a:ext uri="{FF2B5EF4-FFF2-40B4-BE49-F238E27FC236}">
                <a16:creationId xmlns:a16="http://schemas.microsoft.com/office/drawing/2014/main" id="{1CA5B1A7-52FD-0C4B-8EDC-29DDE1809A0B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9008288" y="6179127"/>
            <a:ext cx="2764612" cy="274320"/>
          </a:xfrm>
          <a:prstGeom prst="rect">
            <a:avLst/>
          </a:prstGeom>
        </p:spPr>
      </p:pic>
      <p:sp>
        <p:nvSpPr>
          <p:cNvPr id="11" name="Text Placeholder 11">
            <a:extLst>
              <a:ext uri="{FF2B5EF4-FFF2-40B4-BE49-F238E27FC236}">
                <a16:creationId xmlns:a16="http://schemas.microsoft.com/office/drawing/2014/main" id="{B1078AD4-A728-7E48-9B20-65DA12E532CA}"/>
              </a:ext>
            </a:extLst>
          </p:cNvPr>
          <p:cNvSpPr>
            <a:spLocks noGrp="1"/>
          </p:cNvSpPr>
          <p:nvPr>
            <p:ph type="body" sz="quarter" idx="4294967295" hasCustomPrompt="1"/>
          </p:nvPr>
        </p:nvSpPr>
        <p:spPr>
          <a:xfrm>
            <a:off x="152400" y="151155"/>
            <a:ext cx="8285213" cy="560059"/>
          </a:xfrm>
        </p:spPr>
        <p:txBody>
          <a:bodyPr/>
          <a:lstStyle/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rgbClr val="FF0000"/>
                </a:solidFill>
              </a:rPr>
              <a:t>Disclaimer: Use this title slide with gray framing device for print only.</a:t>
            </a:r>
          </a:p>
        </p:txBody>
      </p:sp>
    </p:spTree>
    <p:extLst>
      <p:ext uri="{BB962C8B-B14F-4D97-AF65-F5344CB8AC3E}">
        <p14:creationId xmlns:p14="http://schemas.microsoft.com/office/powerpoint/2010/main" val="1432813744"/>
      </p:ext>
    </p:extLst>
  </p:cSld>
  <p:clrMapOvr>
    <a:masterClrMapping/>
  </p:clrMapOvr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6E9DB-266A-DC4C-81FD-63DDDAA3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0FE17-69E8-9440-A7AF-AC1659EDF6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365760"/>
            <a:ext cx="11338560" cy="54864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48D53F-9797-B141-B5E7-AB9CB133F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7368" y="6400800"/>
            <a:ext cx="8817264" cy="182880"/>
          </a:xfrm>
        </p:spPr>
        <p:txBody>
          <a:bodyPr>
            <a:noAutofit/>
          </a:bodyPr>
          <a:lstStyle/>
          <a:p>
            <a:r>
              <a:rPr lang="en-US"/>
              <a:t>© 2023 THE MITRE CORPORATION. 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3164F8F-2BF9-7D49-8924-6537913F66D0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6720" y="1371600"/>
            <a:ext cx="11338560" cy="4572000"/>
          </a:xfrm>
        </p:spPr>
        <p:txBody>
          <a:bodyPr/>
          <a:lstStyle>
            <a:lvl1pPr marL="228600" indent="-219075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§"/>
              <a:tabLst/>
              <a:defRPr sz="2400" b="0"/>
            </a:lvl1pPr>
            <a:lvl2pPr marL="4572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itchFamily="2" charset="2"/>
              <a:buChar char="§"/>
              <a:tabLst/>
              <a:defRPr sz="2000"/>
            </a:lvl2pPr>
            <a:lvl3pPr marL="690563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 sz="1800"/>
            </a:lvl3pPr>
            <a:lvl4pPr marL="9144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tabLst/>
              <a:defRPr sz="1600"/>
            </a:lvl4pPr>
            <a:lvl5pPr marL="1138238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10" name="Picture 9" descr="MITRE Logo MITRE">
            <a:extLst>
              <a:ext uri="{FF2B5EF4-FFF2-40B4-BE49-F238E27FC236}">
                <a16:creationId xmlns:a16="http://schemas.microsoft.com/office/drawing/2014/main" id="{C571BE03-9705-4AAA-9A08-473E99D83CD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941099"/>
      </p:ext>
    </p:extLst>
  </p:cSld>
  <p:clrMapOvr>
    <a:masterClrMapping/>
  </p:clrMapOvr>
  <p:hf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E4727B-F77C-0F4F-B8FC-A3CB54F7C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5680" y="6400800"/>
            <a:ext cx="621792" cy="182880"/>
          </a:xfrm>
        </p:spPr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07BA89-147B-D544-859D-FE2871473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9768" y="2926080"/>
            <a:ext cx="10515600" cy="84023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1000"/>
              </a:spcBef>
              <a:defRPr sz="3600"/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98673CA4-0124-D543-9D8C-F7757A8D45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pic>
        <p:nvPicPr>
          <p:cNvPr id="8" name="Picture 7" descr="MITRE Logo MITRE">
            <a:extLst>
              <a:ext uri="{FF2B5EF4-FFF2-40B4-BE49-F238E27FC236}">
                <a16:creationId xmlns:a16="http://schemas.microsoft.com/office/drawing/2014/main" id="{B8122F50-BD34-455A-A329-6FB6C127B35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4402863"/>
      </p:ext>
    </p:extLst>
  </p:cSld>
  <p:clrMapOvr>
    <a:masterClrMapping/>
  </p:clrMapOvr>
  <p:hf hd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Images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95A26-5C6D-EC41-9CCE-45E62FA8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06AFF-6AE6-2148-8EFD-0A0D7510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5A1935-EBF2-EE49-BBE2-D24AFDB53F6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34B615-5089-6946-81B9-FEB5648429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9F16AD19-C929-F44A-BFE7-11AC7698C3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663AFA1-4018-124B-B57A-CD0B7B430A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67DA3E1-D040-1944-85D2-003542FF29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7F18B598-C082-C74A-9346-8C633AA97C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79A67101-E2AC-154F-B4BD-7A37C1BAD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AA0E67A-35A8-1447-A809-38A53767F2F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C2053C98-4C01-2E4B-AF37-0560723F3D7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Footer Placeholder 5">
            <a:extLst>
              <a:ext uri="{FF2B5EF4-FFF2-40B4-BE49-F238E27FC236}">
                <a16:creationId xmlns:a16="http://schemas.microsoft.com/office/drawing/2014/main" id="{C59416A6-836E-42E2-8BEA-49FE4D08A5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7368" y="6400800"/>
            <a:ext cx="8817264" cy="182880"/>
          </a:xfrm>
        </p:spPr>
        <p:txBody>
          <a:bodyPr/>
          <a:lstStyle/>
          <a:p>
            <a:r>
              <a:rPr lang="en-US"/>
              <a:t>© 2023 THE MITRE CORPORATION. </a:t>
            </a:r>
          </a:p>
        </p:txBody>
      </p:sp>
      <p:pic>
        <p:nvPicPr>
          <p:cNvPr id="21" name="Picture 20" descr="MITRE Logo MITRE">
            <a:extLst>
              <a:ext uri="{FF2B5EF4-FFF2-40B4-BE49-F238E27FC236}">
                <a16:creationId xmlns:a16="http://schemas.microsoft.com/office/drawing/2014/main" id="{BD877EDB-D96C-42D0-B0FC-693A45EF504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1788053"/>
      </p:ext>
    </p:extLst>
  </p:cSld>
  <p:clrMapOvr>
    <a:masterClrMapping/>
  </p:clrMapOvr>
  <p:hf hd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Images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95A26-5C6D-EC41-9CCE-45E62FA8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06AFF-6AE6-2148-8EFD-0A0D7510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5A1935-EBF2-EE49-BBE2-D24AFDB53F6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34B615-5089-6946-81B9-FEB5648429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768" y="3596482"/>
            <a:ext cx="2560320" cy="5486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9F16AD19-C929-F44A-BFE7-11AC7698C3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9768" y="4229878"/>
            <a:ext cx="2560320" cy="1371600"/>
          </a:xfrm>
          <a:prstGeom prst="rect">
            <a:avLst/>
          </a:prstGeom>
        </p:spPr>
        <p:txBody>
          <a:bodyPr lIns="45720" rIns="45720" anchor="t"/>
          <a:lstStyle>
            <a:lvl1pPr marL="0" indent="0" algn="ctr">
              <a:buFontTx/>
              <a:buNone/>
              <a:defRPr sz="18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663AFA1-4018-124B-B57A-CD0B7B430A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6393C021-5AC6-A94D-9BD1-0FA03E26F9A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75855" y="3596482"/>
            <a:ext cx="2560320" cy="5486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D0720727-9B0D-5244-88F9-072619D781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75855" y="422987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18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79A67101-E2AC-154F-B4BD-7A37C1BAD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7D7C1A3A-3822-3442-AE4B-0662ED5193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97731" y="3596482"/>
            <a:ext cx="2560320" cy="5486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2DF9D5B3-8D42-594B-AD95-232B5679517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97731" y="422987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18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FE320B82-A8A9-8D41-B8D1-EC5AA4D7422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3DE9EC15-6DC7-6846-B173-CAE4228B5DB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12847" y="3596482"/>
            <a:ext cx="2560320" cy="54864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8D698B45-9A6E-DE4A-8222-D973B7A7D92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212847" y="422987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18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98E721-2065-8640-9E19-F292A2EEF6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THE MITRE CORPORATION. </a:t>
            </a:r>
          </a:p>
        </p:txBody>
      </p:sp>
      <p:pic>
        <p:nvPicPr>
          <p:cNvPr id="26" name="Picture 25" descr="MITRE Logo MITRE">
            <a:extLst>
              <a:ext uri="{FF2B5EF4-FFF2-40B4-BE49-F238E27FC236}">
                <a16:creationId xmlns:a16="http://schemas.microsoft.com/office/drawing/2014/main" id="{CEAA93C5-7111-4F77-A278-1B39B0FC4F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3909302"/>
      </p:ext>
    </p:extLst>
  </p:cSld>
  <p:clrMapOvr>
    <a:masterClrMapping/>
  </p:clrMapOvr>
  <p:hf hd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0919F081-4D90-43C0-ADCE-D5E8CCB407AB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30213" y="1920875"/>
            <a:ext cx="113385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F24A46-05BF-A841-BC00-9302A006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C26610-DBD4-D344-A666-CFB7A808B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262862-06CB-F44F-8EE1-F0B31A2F62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FC07AC-D491-464A-B738-B75BEA97BB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© 2023 THE MITRE CORPORATION. </a:t>
            </a:r>
          </a:p>
        </p:txBody>
      </p:sp>
      <p:pic>
        <p:nvPicPr>
          <p:cNvPr id="9" name="Picture 8" descr="MITRE Logo MITRE">
            <a:extLst>
              <a:ext uri="{FF2B5EF4-FFF2-40B4-BE49-F238E27FC236}">
                <a16:creationId xmlns:a16="http://schemas.microsoft.com/office/drawing/2014/main" id="{28ADD787-583A-41A4-BBA8-ED5DEEEC93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2404145"/>
      </p:ext>
    </p:extLst>
  </p:cSld>
  <p:clrMapOvr>
    <a:masterClrMapping/>
  </p:clrMapOvr>
  <p:hf hd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Left with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C8FA03-DDDE-497C-A242-7B9A2C102EF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34100" y="0"/>
            <a:ext cx="6057900" cy="685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2C41C-34E8-584A-9E38-7D484F8D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EAD82A-7C42-3240-B76E-866CBD271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365763"/>
            <a:ext cx="5486400" cy="914401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6D1765-314D-D44C-9CDF-CB6E787852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 i="0" baseline="0">
                <a:latin typeface="+mj-lt"/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566A9E-3756-1344-8736-0BE04C4343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7E905-3A2F-7A47-B6B2-2C14131A1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50848" y="6324600"/>
            <a:ext cx="4474733" cy="365125"/>
          </a:xfrm>
        </p:spPr>
        <p:txBody>
          <a:bodyPr/>
          <a:lstStyle>
            <a:lvl1pPr algn="l">
              <a:defRPr/>
            </a:lvl1pPr>
          </a:lstStyle>
          <a:p>
            <a:r>
              <a:rPr lang="en-US"/>
              <a:t>© 2023 THE MITRE CORPORATION. </a:t>
            </a:r>
          </a:p>
        </p:txBody>
      </p:sp>
      <p:pic>
        <p:nvPicPr>
          <p:cNvPr id="9" name="Picture 8" descr="MITRE Logo MITRE">
            <a:extLst>
              <a:ext uri="{FF2B5EF4-FFF2-40B4-BE49-F238E27FC236}">
                <a16:creationId xmlns:a16="http://schemas.microsoft.com/office/drawing/2014/main" id="{324D358A-1E19-4CD6-B31D-E8ADBA4EA7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7648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6895442"/>
      </p:ext>
    </p:extLst>
  </p:cSld>
  <p:clrMapOvr>
    <a:masterClrMapping/>
  </p:clrMapOvr>
  <p:hf hd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23C5D79-D431-4A48-BC6F-31ECF2326C5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THE MITRE CORPORATION.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58D1223-949E-42AE-85D8-3EED775BDAF6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6" name="Picture 5" descr="MITRE Logo MITRE">
            <a:extLst>
              <a:ext uri="{FF2B5EF4-FFF2-40B4-BE49-F238E27FC236}">
                <a16:creationId xmlns:a16="http://schemas.microsoft.com/office/drawing/2014/main" id="{D9186C2A-50A8-4488-AFE9-1A1EF44309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768" y="6324600"/>
            <a:ext cx="711749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140360"/>
      </p:ext>
    </p:extLst>
  </p:cSld>
  <p:clrMapOvr>
    <a:masterClrMapping/>
  </p:clrMapOvr>
  <p:hf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 Slide 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583B77-0D77-A34E-8283-81275F3E94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CF98308-AFBC-E14C-A180-1231217F1E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7280" y="3593030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 err="1"/>
              <a:t>email@mitre.org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2210306-A808-2E4A-B31D-FFC4F65B2E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7280" y="4214260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@</a:t>
            </a:r>
            <a:r>
              <a:rPr lang="en-US" err="1"/>
              <a:t>TwitterHandle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717D3CB-D2D4-6A49-BA33-1E044F0352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280" y="4835491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 err="1"/>
              <a:t>linkedin.com</a:t>
            </a:r>
            <a:r>
              <a:rPr lang="en-US"/>
              <a:t>/in/</a:t>
            </a:r>
            <a:r>
              <a:rPr lang="en-US" err="1"/>
              <a:t>firstnamelastname</a:t>
            </a:r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03D159-FA7E-7946-A2E3-C277F421E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7368" y="6400800"/>
            <a:ext cx="8817264" cy="182880"/>
          </a:xfrm>
        </p:spPr>
        <p:txBody>
          <a:bodyPr/>
          <a:lstStyle/>
          <a:p>
            <a:r>
              <a:rPr lang="en-US"/>
              <a:t>© 2023 THE MITRE CORPORATION. </a:t>
            </a:r>
          </a:p>
        </p:txBody>
      </p:sp>
      <p:pic>
        <p:nvPicPr>
          <p:cNvPr id="10" name="Picture 9" descr="MITRE Logo MITRE Solving Problems For A Safer World">
            <a:extLst>
              <a:ext uri="{FF2B5EF4-FFF2-40B4-BE49-F238E27FC236}">
                <a16:creationId xmlns:a16="http://schemas.microsoft.com/office/drawing/2014/main" id="{D23C0A56-A953-468F-9E5F-EDC4FC2B885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/>
        </p:blipFill>
        <p:spPr>
          <a:xfrm>
            <a:off x="8984537" y="5880067"/>
            <a:ext cx="2764612" cy="274320"/>
          </a:xfrm>
          <a:prstGeom prst="rect">
            <a:avLst/>
          </a:prstGeom>
        </p:spPr>
      </p:pic>
      <p:pic>
        <p:nvPicPr>
          <p:cNvPr id="13" name="Picture 12" descr="Linkedin Logo, icon">
            <a:extLst>
              <a:ext uri="{FF2B5EF4-FFF2-40B4-BE49-F238E27FC236}">
                <a16:creationId xmlns:a16="http://schemas.microsoft.com/office/drawing/2014/main" id="{FC95A8AC-CCAE-4A4A-8478-7FEF6A955D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200" y="4926931"/>
            <a:ext cx="537633" cy="457200"/>
          </a:xfrm>
          <a:prstGeom prst="rect">
            <a:avLst/>
          </a:prstGeom>
        </p:spPr>
      </p:pic>
      <p:pic>
        <p:nvPicPr>
          <p:cNvPr id="20" name="Picture 19" descr="Twitter Logo, Icon">
            <a:extLst>
              <a:ext uri="{FF2B5EF4-FFF2-40B4-BE49-F238E27FC236}">
                <a16:creationId xmlns:a16="http://schemas.microsoft.com/office/drawing/2014/main" id="{587230FE-80E5-4954-8A18-405DEC9CEF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5223" y="4145280"/>
            <a:ext cx="731520" cy="731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844847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6E9DB-266A-DC4C-81FD-63DDDAA3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5681" y="6400800"/>
            <a:ext cx="622739" cy="182880"/>
          </a:xfrm>
        </p:spPr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0FE17-69E8-9440-A7AF-AC1659EDF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83045F3-7F02-B748-858E-C187C9C40B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6720" y="1371600"/>
            <a:ext cx="11338560" cy="4572000"/>
          </a:xfrm>
        </p:spPr>
        <p:txBody>
          <a:bodyPr/>
          <a:lstStyle>
            <a:lvl3pPr marL="690563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800"/>
            </a:lvl3pPr>
            <a:lvl4pPr marL="9144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600"/>
            </a:lvl4pPr>
            <a:lvl5pPr marL="1147763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/>
            </a:lvl5pPr>
            <a:lvl6pPr marL="9144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 sz="1600"/>
            </a:lvl6pPr>
            <a:lvl7pPr marL="1138238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/>
            </a:lvl7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234E3CA2-6739-474E-8D82-5BED10A03F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pic>
        <p:nvPicPr>
          <p:cNvPr id="4" name="Picture 3" descr="MITRE Logo MITRE">
            <a:extLst>
              <a:ext uri="{FF2B5EF4-FFF2-40B4-BE49-F238E27FC236}">
                <a16:creationId xmlns:a16="http://schemas.microsoft.com/office/drawing/2014/main" id="{62496D60-6A52-48ED-A36D-59816AB37F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6091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767F9F-3202-B443-A87A-BDA16F4A14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60832" y="1303655"/>
            <a:ext cx="9144000" cy="2009720"/>
          </a:xfrm>
        </p:spPr>
        <p:txBody>
          <a:bodyPr anchor="b" anchorCtr="0"/>
          <a:lstStyle>
            <a:lvl1pPr algn="l">
              <a:lnSpc>
                <a:spcPct val="100000"/>
              </a:lnSpc>
              <a:spcBef>
                <a:spcPts val="1000"/>
              </a:spcBef>
              <a:defRPr sz="4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EEFF059-95DD-D442-8A2F-BA0EC6593E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60832" y="3446675"/>
            <a:ext cx="9144000" cy="560059"/>
          </a:xfrm>
          <a:prstGeom prst="rect">
            <a:avLst/>
          </a:prstGeom>
        </p:spPr>
        <p:txBody>
          <a:bodyPr anchor="t"/>
          <a:lstStyle>
            <a:lvl1pPr marL="0" indent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defRPr sz="20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38" name="Text Placeholder 5">
            <a:extLst>
              <a:ext uri="{FF2B5EF4-FFF2-40B4-BE49-F238E27FC236}">
                <a16:creationId xmlns:a16="http://schemas.microsoft.com/office/drawing/2014/main" id="{7A3D1CCA-73DE-0941-8F45-344E5CC6057F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60834" y="4090988"/>
            <a:ext cx="4687887" cy="628650"/>
          </a:xfrm>
          <a:prstGeom prst="rect">
            <a:avLst/>
          </a:prstGeom>
        </p:spPr>
        <p:txBody>
          <a:bodyPr anchor="t" anchorCtr="0"/>
          <a:lstStyle>
            <a:lvl1pPr>
              <a:lnSpc>
                <a:spcPct val="100000"/>
              </a:lnSpc>
              <a:spcBef>
                <a:spcPts val="1000"/>
              </a:spcBef>
              <a:buFontTx/>
              <a:buNone/>
              <a:defRPr sz="1800"/>
            </a:lvl1pPr>
          </a:lstStyle>
          <a:p>
            <a:pPr lvl="0"/>
            <a:r>
              <a:rPr lang="en-US"/>
              <a:t>Click to edit date</a:t>
            </a:r>
          </a:p>
        </p:txBody>
      </p:sp>
      <p:sp>
        <p:nvSpPr>
          <p:cNvPr id="37" name="Footer Placeholder 4">
            <a:extLst>
              <a:ext uri="{FF2B5EF4-FFF2-40B4-BE49-F238E27FC236}">
                <a16:creationId xmlns:a16="http://schemas.microsoft.com/office/drawing/2014/main" id="{C55AACF5-EF00-CB42-823A-B94F99F731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45920" y="6217920"/>
            <a:ext cx="5120640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The view, opinions, and/or findings contained in this report are those of The MITRE Corporation and should not be construed as an official Government position, policy, or decision, unless designated by other documentation.</a:t>
            </a:r>
          </a:p>
        </p:txBody>
      </p:sp>
      <p:pic>
        <p:nvPicPr>
          <p:cNvPr id="10" name="Picture 9" descr="MITRE Logo MITRE Solving Problems For A Safer World">
            <a:extLst>
              <a:ext uri="{FF2B5EF4-FFF2-40B4-BE49-F238E27FC236}">
                <a16:creationId xmlns:a16="http://schemas.microsoft.com/office/drawing/2014/main" id="{EE35D647-412B-43F5-B738-2DBCD83BF2F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9013152" y="6172200"/>
            <a:ext cx="2764612" cy="274320"/>
          </a:xfrm>
          <a:prstGeom prst="rect">
            <a:avLst/>
          </a:prstGeom>
        </p:spPr>
      </p:pic>
      <p:sp>
        <p:nvSpPr>
          <p:cNvPr id="11" name="Text Placeholder 29">
            <a:extLst>
              <a:ext uri="{FF2B5EF4-FFF2-40B4-BE49-F238E27FC236}">
                <a16:creationId xmlns:a16="http://schemas.microsoft.com/office/drawing/2014/main" id="{2B43BD34-27FE-427A-A283-6BD434AED49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45592" y="274485"/>
            <a:ext cx="8656320" cy="560059"/>
          </a:xfrm>
          <a:prstGeom prst="rect">
            <a:avLst/>
          </a:prstGeom>
        </p:spPr>
        <p:txBody>
          <a:bodyPr anchor="ctr"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 sz="2800" b="1">
                <a:solidFill>
                  <a:srgbClr val="FFFC00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Arial"/>
              <a:buNone/>
              <a:tabLst/>
              <a:defRPr/>
            </a:pPr>
            <a:r>
              <a:rPr lang="en-US"/>
              <a:t>Disclaimer: </a:t>
            </a:r>
            <a:r>
              <a:rPr lang="en-US" b="1"/>
              <a:t>Printing your PPT? Please use white PPT template options</a:t>
            </a:r>
            <a:r>
              <a:rPr lang="en-US"/>
              <a:t>.</a:t>
            </a:r>
            <a:endParaRPr kumimoji="0" lang="en-US" altLang="en-US" sz="2400" b="1" i="0" u="none" strike="noStrike" cap="none" normalizeH="0" baseline="0">
              <a:ln>
                <a:noFill/>
              </a:ln>
              <a:solidFill>
                <a:schemeClr val="accent2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B952B70-437C-462C-AD52-0F77143BF82F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5303520"/>
            <a:ext cx="1554480" cy="1554480"/>
          </a:xfrm>
          <a:prstGeom prst="rect">
            <a:avLst/>
          </a:prstGeom>
        </p:spPr>
      </p:pic>
      <p:pic>
        <p:nvPicPr>
          <p:cNvPr id="9" name="Picture 8" descr="A black rectangle with a yellow background&#10;&#10;Description automatically generated with low confidence">
            <a:extLst>
              <a:ext uri="{FF2B5EF4-FFF2-40B4-BE49-F238E27FC236}">
                <a16:creationId xmlns:a16="http://schemas.microsoft.com/office/drawing/2014/main" id="{CF182546-D092-4007-AC8E-7DB855065E6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637520" y="0"/>
            <a:ext cx="1554480" cy="1554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4820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ue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06E9DB-266A-DC4C-81FD-63DDDAA346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5681" y="6400800"/>
            <a:ext cx="622739" cy="182880"/>
          </a:xfrm>
        </p:spPr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30FE17-69E8-9440-A7AF-AC1659EDF6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Content Placeholder 8">
            <a:extLst>
              <a:ext uri="{FF2B5EF4-FFF2-40B4-BE49-F238E27FC236}">
                <a16:creationId xmlns:a16="http://schemas.microsoft.com/office/drawing/2014/main" id="{083045F3-7F02-B748-858E-C187C9C40B5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26720" y="1371600"/>
            <a:ext cx="11338560" cy="4572000"/>
          </a:xfrm>
        </p:spPr>
        <p:txBody>
          <a:bodyPr/>
          <a:lstStyle>
            <a:lvl3pPr marL="690563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800"/>
            </a:lvl3pPr>
            <a:lvl4pPr marL="9144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600"/>
            </a:lvl4pPr>
            <a:lvl5pPr marL="1147763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/>
            </a:lvl5pPr>
            <a:lvl6pPr marL="914400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Font typeface="Wingdings" panose="05000000000000000000" pitchFamily="2" charset="2"/>
              <a:buChar char="§"/>
              <a:defRPr sz="1600"/>
            </a:lvl6pPr>
            <a:lvl7pPr marL="1138238" indent="-22860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defRPr sz="1400"/>
            </a:lvl7pPr>
          </a:lstStyle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234E3CA2-6739-474E-8D82-5BED10A03F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pic>
        <p:nvPicPr>
          <p:cNvPr id="4" name="Picture 3" descr="MITRE Logo MITRE">
            <a:extLst>
              <a:ext uri="{FF2B5EF4-FFF2-40B4-BE49-F238E27FC236}">
                <a16:creationId xmlns:a16="http://schemas.microsoft.com/office/drawing/2014/main" id="{62496D60-6A52-48ED-A36D-59816AB37F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8067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Section Divi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E4727B-F77C-0F4F-B8FC-A3CB54F7C3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5681" y="6400800"/>
            <a:ext cx="622739" cy="182880"/>
          </a:xfrm>
        </p:spPr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F07BA89-147B-D544-859D-FE28714734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26720" y="2926080"/>
            <a:ext cx="10515600" cy="840230"/>
          </a:xfrm>
        </p:spPr>
        <p:txBody>
          <a:bodyPr anchor="ctr">
            <a:noAutofit/>
          </a:bodyPr>
          <a:lstStyle>
            <a:lvl1pPr>
              <a:lnSpc>
                <a:spcPct val="100000"/>
              </a:lnSpc>
              <a:spcBef>
                <a:spcPts val="1000"/>
              </a:spcBef>
              <a:defRPr sz="3600"/>
            </a:lvl1pPr>
          </a:lstStyle>
          <a:p>
            <a:r>
              <a:rPr lang="en-US"/>
              <a:t>Section Title</a:t>
            </a:r>
          </a:p>
        </p:txBody>
      </p:sp>
      <p:sp>
        <p:nvSpPr>
          <p:cNvPr id="12" name="Footer Placeholder 4">
            <a:extLst>
              <a:ext uri="{FF2B5EF4-FFF2-40B4-BE49-F238E27FC236}">
                <a16:creationId xmlns:a16="http://schemas.microsoft.com/office/drawing/2014/main" id="{F80D2814-8536-D34E-9A51-F250DEB4F8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</a:t>
            </a:r>
          </a:p>
        </p:txBody>
      </p:sp>
      <p:pic>
        <p:nvPicPr>
          <p:cNvPr id="7" name="Picture 6" descr="MITRE Logo MITRE">
            <a:extLst>
              <a:ext uri="{FF2B5EF4-FFF2-40B4-BE49-F238E27FC236}">
                <a16:creationId xmlns:a16="http://schemas.microsoft.com/office/drawing/2014/main" id="{CB7C18C8-DB61-4BC6-8ECE-0A829089898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864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3 Images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95A26-5C6D-EC41-9CCE-45E62FA8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155681" y="6400800"/>
            <a:ext cx="622739" cy="182880"/>
          </a:xfrm>
        </p:spPr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06AFF-6AE6-2148-8EFD-0A0D7510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5A1935-EBF2-EE49-BBE2-D24AFDB53F6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29768" y="1550206"/>
            <a:ext cx="3429000" cy="2286000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34B615-5089-6946-81B9-FEB5648429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768" y="4001580"/>
            <a:ext cx="3429000" cy="54864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9F16AD19-C929-F44A-BFE7-11AC7698C3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9768" y="4612675"/>
            <a:ext cx="3429000" cy="146304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663AFA1-4018-124B-B57A-CD0B7B430A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381500" y="1550206"/>
            <a:ext cx="3429000" cy="2286000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B67DA3E1-D040-1944-85D2-003542FF29BF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4381500" y="4001580"/>
            <a:ext cx="3429000" cy="54864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8" name="Text Placeholder 12">
            <a:extLst>
              <a:ext uri="{FF2B5EF4-FFF2-40B4-BE49-F238E27FC236}">
                <a16:creationId xmlns:a16="http://schemas.microsoft.com/office/drawing/2014/main" id="{7F18B598-C082-C74A-9346-8C633AA97C5F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4375983" y="4612675"/>
            <a:ext cx="3429000" cy="146304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79A67101-E2AC-154F-B4BD-7A37C1BAD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8349419" y="1550206"/>
            <a:ext cx="3429000" cy="2286000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5" name="Text Placeholder 12">
            <a:extLst>
              <a:ext uri="{FF2B5EF4-FFF2-40B4-BE49-F238E27FC236}">
                <a16:creationId xmlns:a16="http://schemas.microsoft.com/office/drawing/2014/main" id="{1AA0E67A-35A8-1447-A809-38A53767F2F5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349419" y="4001580"/>
            <a:ext cx="3429000" cy="548640"/>
          </a:xfrm>
          <a:prstGeom prst="rect">
            <a:avLst/>
          </a:prstGeom>
        </p:spPr>
        <p:txBody>
          <a:bodyPr anchor="ctr"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C2053C98-4C01-2E4B-AF37-0560723F3D74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8343900" y="4612675"/>
            <a:ext cx="3429000" cy="146304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6" name="Footer Placeholder 4">
            <a:extLst>
              <a:ext uri="{FF2B5EF4-FFF2-40B4-BE49-F238E27FC236}">
                <a16:creationId xmlns:a16="http://schemas.microsoft.com/office/drawing/2014/main" id="{3051A866-DE6C-844B-BBB6-8FAE73A0974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</a:t>
            </a:r>
          </a:p>
        </p:txBody>
      </p:sp>
      <p:pic>
        <p:nvPicPr>
          <p:cNvPr id="20" name="Picture 19" descr="MITRE Logo MITRE">
            <a:extLst>
              <a:ext uri="{FF2B5EF4-FFF2-40B4-BE49-F238E27FC236}">
                <a16:creationId xmlns:a16="http://schemas.microsoft.com/office/drawing/2014/main" id="{EE91E640-6B77-4909-B48E-5B059D96CC3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54184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4 Images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B295A26-5C6D-EC41-9CCE-45E62FA847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A306AFF-6AE6-2148-8EFD-0A0D751060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115A1935-EBF2-EE49-BBE2-D24AFDB53F6C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20189" y="1626770"/>
            <a:ext cx="2008235" cy="1798173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934B615-5089-6946-81B9-FEB56484292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768" y="3596482"/>
            <a:ext cx="2560320" cy="4572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12">
            <a:extLst>
              <a:ext uri="{FF2B5EF4-FFF2-40B4-BE49-F238E27FC236}">
                <a16:creationId xmlns:a16="http://schemas.microsoft.com/office/drawing/2014/main" id="{9F16AD19-C929-F44A-BFE7-11AC7698C339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429768" y="415524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Picture Placeholder 7">
            <a:extLst>
              <a:ext uri="{FF2B5EF4-FFF2-40B4-BE49-F238E27FC236}">
                <a16:creationId xmlns:a16="http://schemas.microsoft.com/office/drawing/2014/main" id="{6663AFA1-4018-124B-B57A-CD0B7B430A48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651897" y="1626770"/>
            <a:ext cx="2008235" cy="1798173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22" name="Text Placeholder 12">
            <a:extLst>
              <a:ext uri="{FF2B5EF4-FFF2-40B4-BE49-F238E27FC236}">
                <a16:creationId xmlns:a16="http://schemas.microsoft.com/office/drawing/2014/main" id="{6393C021-5AC6-A94D-9BD1-0FA03E26F9A7}"/>
              </a:ext>
            </a:extLst>
          </p:cNvPr>
          <p:cNvSpPr>
            <a:spLocks noGrp="1"/>
          </p:cNvSpPr>
          <p:nvPr>
            <p:ph type="body" sz="quarter" idx="25"/>
          </p:nvPr>
        </p:nvSpPr>
        <p:spPr>
          <a:xfrm>
            <a:off x="3375855" y="3596482"/>
            <a:ext cx="2560320" cy="4572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12">
            <a:extLst>
              <a:ext uri="{FF2B5EF4-FFF2-40B4-BE49-F238E27FC236}">
                <a16:creationId xmlns:a16="http://schemas.microsoft.com/office/drawing/2014/main" id="{D0720727-9B0D-5244-88F9-072619D7816D}"/>
              </a:ext>
            </a:extLst>
          </p:cNvPr>
          <p:cNvSpPr>
            <a:spLocks noGrp="1"/>
          </p:cNvSpPr>
          <p:nvPr>
            <p:ph type="body" sz="quarter" idx="26"/>
          </p:nvPr>
        </p:nvSpPr>
        <p:spPr>
          <a:xfrm>
            <a:off x="3375855" y="415524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Picture Placeholder 7">
            <a:extLst>
              <a:ext uri="{FF2B5EF4-FFF2-40B4-BE49-F238E27FC236}">
                <a16:creationId xmlns:a16="http://schemas.microsoft.com/office/drawing/2014/main" id="{79A67101-E2AC-154F-B4BD-7A37C1BAD18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573773" y="1626770"/>
            <a:ext cx="2008235" cy="1798173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20" name="Text Placeholder 12">
            <a:extLst>
              <a:ext uri="{FF2B5EF4-FFF2-40B4-BE49-F238E27FC236}">
                <a16:creationId xmlns:a16="http://schemas.microsoft.com/office/drawing/2014/main" id="{7D7C1A3A-3822-3442-AE4B-0662ED5193CB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6297731" y="3596482"/>
            <a:ext cx="2560320" cy="4572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ext Placeholder 12">
            <a:extLst>
              <a:ext uri="{FF2B5EF4-FFF2-40B4-BE49-F238E27FC236}">
                <a16:creationId xmlns:a16="http://schemas.microsoft.com/office/drawing/2014/main" id="{2DF9D5B3-8D42-594B-AD95-232B56795171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6297731" y="415524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7">
            <a:extLst>
              <a:ext uri="{FF2B5EF4-FFF2-40B4-BE49-F238E27FC236}">
                <a16:creationId xmlns:a16="http://schemas.microsoft.com/office/drawing/2014/main" id="{FE320B82-A8A9-8D41-B8D1-EC5AA4D74221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9488889" y="1626770"/>
            <a:ext cx="2008235" cy="1798173"/>
          </a:xfrm>
          <a:prstGeom prst="rect">
            <a:avLst/>
          </a:prstGeom>
          <a:solidFill>
            <a:schemeClr val="bg1">
              <a:lumMod val="90000"/>
              <a:lumOff val="10000"/>
            </a:schemeClr>
          </a:solidFill>
        </p:spPr>
        <p:txBody>
          <a:bodyPr>
            <a:noAutofit/>
          </a:bodyPr>
          <a:lstStyle>
            <a:lvl1pPr marL="0" indent="0" algn="ctr">
              <a:buFontTx/>
              <a:buNone/>
              <a:defRPr sz="1200" b="0"/>
            </a:lvl1pPr>
          </a:lstStyle>
          <a:p>
            <a:r>
              <a:rPr lang="en-US"/>
              <a:t>Drag photo to placeholder or click on icon to place photo from file.</a:t>
            </a:r>
          </a:p>
        </p:txBody>
      </p:sp>
      <p:sp>
        <p:nvSpPr>
          <p:cNvPr id="24" name="Text Placeholder 12">
            <a:extLst>
              <a:ext uri="{FF2B5EF4-FFF2-40B4-BE49-F238E27FC236}">
                <a16:creationId xmlns:a16="http://schemas.microsoft.com/office/drawing/2014/main" id="{3DE9EC15-6DC7-6846-B173-CAE4228B5DB2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212847" y="3596482"/>
            <a:ext cx="2560320" cy="457200"/>
          </a:xfrm>
          <a:prstGeom prst="rect">
            <a:avLst/>
          </a:prstGeom>
        </p:spPr>
        <p:txBody>
          <a:bodyPr/>
          <a:lstStyle>
            <a:lvl1pPr marL="0" indent="0" algn="ct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5" name="Text Placeholder 12">
            <a:extLst>
              <a:ext uri="{FF2B5EF4-FFF2-40B4-BE49-F238E27FC236}">
                <a16:creationId xmlns:a16="http://schemas.microsoft.com/office/drawing/2014/main" id="{8D698B45-9A6E-DE4A-8222-D973B7A7D920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9212847" y="4155248"/>
            <a:ext cx="2560320" cy="1371600"/>
          </a:xfrm>
          <a:prstGeom prst="rect">
            <a:avLst/>
          </a:prstGeom>
        </p:spPr>
        <p:txBody>
          <a:bodyPr lIns="45720" rIns="45720"/>
          <a:lstStyle>
            <a:lvl1pPr marL="0" indent="0" algn="ctr">
              <a:buFontTx/>
              <a:buNone/>
              <a:defRPr sz="2000" b="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B0DA7E-7A13-4EE5-BADC-D0CF8CE649D8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© 2023 THE MITRE CORPORATION. </a:t>
            </a:r>
          </a:p>
        </p:txBody>
      </p:sp>
      <p:pic>
        <p:nvPicPr>
          <p:cNvPr id="26" name="Picture 25" descr="MITRE Logo MITRE">
            <a:extLst>
              <a:ext uri="{FF2B5EF4-FFF2-40B4-BE49-F238E27FC236}">
                <a16:creationId xmlns:a16="http://schemas.microsoft.com/office/drawing/2014/main" id="{9766B3B9-C0CA-48C8-A174-231AFCFFC4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09414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CF24A46-05BF-A841-BC00-9302A006F5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7C26610-DBD4-D344-A666-CFB7A808BD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C262862-06CB-F44F-8EE1-F0B31A2F620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9768" y="1371603"/>
            <a:ext cx="11342735" cy="493713"/>
          </a:xfrm>
          <a:prstGeom prst="rect">
            <a:avLst/>
          </a:prstGeom>
        </p:spPr>
        <p:txBody>
          <a:bodyPr anchor="ctr"/>
          <a:lstStyle>
            <a:lvl1pPr marL="0" indent="0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A87593FF-48B4-A049-84B0-C3D11BE77E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50528-D44C-4D0C-8A92-A13CA744695F}"/>
              </a:ext>
            </a:extLst>
          </p:cNvPr>
          <p:cNvSpPr>
            <a:spLocks noGrp="1"/>
          </p:cNvSpPr>
          <p:nvPr>
            <p:ph sz="quarter" idx="15"/>
          </p:nvPr>
        </p:nvSpPr>
        <p:spPr>
          <a:xfrm>
            <a:off x="429768" y="1920240"/>
            <a:ext cx="113385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 descr="MITRE Logo MITRE">
            <a:extLst>
              <a:ext uri="{FF2B5EF4-FFF2-40B4-BE49-F238E27FC236}">
                <a16:creationId xmlns:a16="http://schemas.microsoft.com/office/drawing/2014/main" id="{B6F752EB-8900-4CA9-A248-6B073821102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2975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ontent Left with 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FE4215-CB31-416D-AD8E-2EB300E4A45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34100" y="0"/>
            <a:ext cx="6057900" cy="6858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842C41C-34E8-584A-9E38-7D484F8D3C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9EAD82A-7C42-3240-B76E-866CBD271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365763"/>
            <a:ext cx="5486400" cy="914401"/>
          </a:xfrm>
        </p:spPr>
        <p:txBody>
          <a:bodyPr anchor="t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B26D1765-314D-D44C-9CDF-CB6E7878529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6720" y="1463041"/>
            <a:ext cx="5486400" cy="9144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2000" b="1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BF566A9E-3756-1344-8736-0BE04C43434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426720" y="2514600"/>
            <a:ext cx="5486400" cy="3200400"/>
          </a:xfrm>
          <a:prstGeom prst="rect">
            <a:avLst/>
          </a:prstGeo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037E905-3A2F-7A47-B6B2-2C14131A18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444752" y="6400800"/>
            <a:ext cx="4474733" cy="18288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pPr algn="l"/>
            <a:r>
              <a:rPr lang="en-US"/>
              <a:t>© 2023 THE MITRE CORPORATION. </a:t>
            </a:r>
          </a:p>
        </p:txBody>
      </p:sp>
      <p:pic>
        <p:nvPicPr>
          <p:cNvPr id="9" name="Picture 8" descr="MITRE Logo MITRE">
            <a:extLst>
              <a:ext uri="{FF2B5EF4-FFF2-40B4-BE49-F238E27FC236}">
                <a16:creationId xmlns:a16="http://schemas.microsoft.com/office/drawing/2014/main" id="{835306B6-A974-4CBD-9CED-8D7F7CF5528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7305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Blank with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BBA225B-0116-4A98-9C1B-A993A2C29B5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© 2023 THE MITRE CORPORATION.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8FEB66-D58C-4868-8D7B-9EAE0C9533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MITRE Logo MITRE">
            <a:extLst>
              <a:ext uri="{FF2B5EF4-FFF2-40B4-BE49-F238E27FC236}">
                <a16:creationId xmlns:a16="http://schemas.microsoft.com/office/drawing/2014/main" id="{4395E626-2FA1-4C00-BA38-05B43AD5565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29768" y="6327648"/>
            <a:ext cx="649678" cy="182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20157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ue Closing Slide Contact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 Placeholder 2">
            <a:extLst>
              <a:ext uri="{FF2B5EF4-FFF2-40B4-BE49-F238E27FC236}">
                <a16:creationId xmlns:a16="http://schemas.microsoft.com/office/drawing/2014/main" id="{A5583B77-0D77-A34E-8283-81275F3E9415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097280" y="2971800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Name</a:t>
            </a:r>
          </a:p>
        </p:txBody>
      </p:sp>
      <p:sp>
        <p:nvSpPr>
          <p:cNvPr id="17" name="Text Placeholder 2">
            <a:extLst>
              <a:ext uri="{FF2B5EF4-FFF2-40B4-BE49-F238E27FC236}">
                <a16:creationId xmlns:a16="http://schemas.microsoft.com/office/drawing/2014/main" id="{8CF98308-AFBC-E14C-A180-1231217F1E6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1097280" y="3593592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 err="1"/>
              <a:t>email@mitre.org</a:t>
            </a:r>
            <a:endParaRPr lang="en-US"/>
          </a:p>
        </p:txBody>
      </p:sp>
      <p:sp>
        <p:nvSpPr>
          <p:cNvPr id="19" name="Text Placeholder 2">
            <a:extLst>
              <a:ext uri="{FF2B5EF4-FFF2-40B4-BE49-F238E27FC236}">
                <a16:creationId xmlns:a16="http://schemas.microsoft.com/office/drawing/2014/main" id="{C2210306-A808-2E4A-B31D-FFC4F65B2EF7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097280" y="4215384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/>
              <a:t>@</a:t>
            </a:r>
            <a:r>
              <a:rPr lang="en-US" err="1"/>
              <a:t>TwitterHandle</a:t>
            </a:r>
            <a:endParaRPr lang="en-US"/>
          </a:p>
        </p:txBody>
      </p:sp>
      <p:sp>
        <p:nvSpPr>
          <p:cNvPr id="18" name="Text Placeholder 2">
            <a:extLst>
              <a:ext uri="{FF2B5EF4-FFF2-40B4-BE49-F238E27FC236}">
                <a16:creationId xmlns:a16="http://schemas.microsoft.com/office/drawing/2014/main" id="{D717D3CB-D2D4-6A49-BA33-1E044F035217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097280" y="4837176"/>
            <a:ext cx="7071360" cy="548640"/>
          </a:xfrm>
          <a:prstGeom prst="rect">
            <a:avLst/>
          </a:prstGeom>
        </p:spPr>
        <p:txBody>
          <a:bodyPr anchor="ctr"/>
          <a:lstStyle>
            <a:lvl1pPr>
              <a:buFontTx/>
              <a:buNone/>
              <a:defRPr/>
            </a:lvl1pPr>
          </a:lstStyle>
          <a:p>
            <a:pPr lvl="0"/>
            <a:r>
              <a:rPr lang="en-US" err="1"/>
              <a:t>linkedin.com</a:t>
            </a:r>
            <a:r>
              <a:rPr lang="en-US"/>
              <a:t>/in/</a:t>
            </a:r>
            <a:r>
              <a:rPr lang="en-US" err="1"/>
              <a:t>firstnamelastname</a:t>
            </a:r>
            <a:endParaRPr lang="en-US"/>
          </a:p>
        </p:txBody>
      </p:sp>
      <p:sp>
        <p:nvSpPr>
          <p:cNvPr id="38" name="Footer Placeholder 4">
            <a:extLst>
              <a:ext uri="{FF2B5EF4-FFF2-40B4-BE49-F238E27FC236}">
                <a16:creationId xmlns:a16="http://schemas.microsoft.com/office/drawing/2014/main" id="{B75CEDAF-9B35-B244-BDC3-8E25466DD82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pic>
        <p:nvPicPr>
          <p:cNvPr id="11" name="Picture 10" descr="MITRE Logo MITRE Solving Problems For A Safer World">
            <a:extLst>
              <a:ext uri="{FF2B5EF4-FFF2-40B4-BE49-F238E27FC236}">
                <a16:creationId xmlns:a16="http://schemas.microsoft.com/office/drawing/2014/main" id="{197662BA-51FE-4239-84D9-1379E66E8DA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/>
        </p:blipFill>
        <p:spPr>
          <a:xfrm>
            <a:off x="9008287" y="5783710"/>
            <a:ext cx="2764613" cy="2743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1379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7E923-D905-8B4E-8992-45E91023F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5681" y="6400800"/>
            <a:ext cx="622739" cy="182880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A2CC-40DE-704F-AD8E-AE00A98F1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9768" y="365760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BD3792-0FB5-BC4E-8A86-9CB3EDA95C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71600"/>
            <a:ext cx="11338851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4">
            <a:extLst>
              <a:ext uri="{FF2B5EF4-FFF2-40B4-BE49-F238E27FC236}">
                <a16:creationId xmlns:a16="http://schemas.microsoft.com/office/drawing/2014/main" id="{53724A7B-1CCF-7447-B0FA-CDCAC098C90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</p:spTree>
    <p:extLst>
      <p:ext uri="{BB962C8B-B14F-4D97-AF65-F5344CB8AC3E}">
        <p14:creationId xmlns:p14="http://schemas.microsoft.com/office/powerpoint/2010/main" val="201527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5" r:id="rId2"/>
    <p:sldLayoutId id="2147483703" r:id="rId3"/>
    <p:sldLayoutId id="2147483708" r:id="rId4"/>
    <p:sldLayoutId id="2147483709" r:id="rId5"/>
    <p:sldLayoutId id="2147483820" r:id="rId6"/>
    <p:sldLayoutId id="2147483713" r:id="rId7"/>
    <p:sldLayoutId id="2147483719" r:id="rId8"/>
    <p:sldLayoutId id="2147483722" r:id="rId9"/>
    <p:sldLayoutId id="2147483833" r:id="rId10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200" b="1" i="0" kern="1200" cap="none" baseline="0" dirty="0">
          <a:solidFill>
            <a:schemeClr val="tx2"/>
          </a:solidFill>
          <a:latin typeface="+mn-lt"/>
          <a:ea typeface="+mj-ea"/>
          <a:cs typeface="Arial Narrow" charset="0"/>
        </a:defRPr>
      </a:lvl1pPr>
    </p:titleStyle>
    <p:bodyStyle>
      <a:lvl1pPr marL="223838" indent="-223838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anose="05000000000000000000" pitchFamily="2" charset="2"/>
        <a:buChar char="§"/>
        <a:defRPr lang="en-US" sz="2400" b="0" i="0" kern="1200" cap="none" baseline="0" dirty="0">
          <a:solidFill>
            <a:schemeClr val="tx2"/>
          </a:solidFill>
          <a:latin typeface="+mn-lt"/>
          <a:ea typeface="+mn-ea"/>
          <a:cs typeface="Arial Narrow" charset="0"/>
        </a:defRPr>
      </a:lvl1pPr>
      <a:lvl2pPr marL="466725" indent="-223838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anose="05000000000000000000" pitchFamily="2" charset="2"/>
        <a:buChar char="§"/>
        <a:defRPr lang="en-US" sz="20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2pPr>
      <a:lvl3pPr marL="690563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itchFamily="2" charset="2"/>
        <a:buChar char="§"/>
        <a:defRPr lang="en-US" sz="18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itchFamily="2" charset="2"/>
        <a:buChar char="§"/>
        <a:defRPr lang="en-US" sz="16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4pPr>
      <a:lvl5pPr marL="1138238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itchFamily="2" charset="2"/>
        <a:buChar char="§"/>
        <a:defRPr lang="en-US" sz="14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4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7416" userDrawn="1">
          <p15:clr>
            <a:srgbClr val="F26B43"/>
          </p15:clr>
        </p15:guide>
        <p15:guide id="4" pos="264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3888" userDrawn="1">
          <p15:clr>
            <a:srgbClr val="F26B43"/>
          </p15:clr>
        </p15:guide>
        <p15:guide id="7" orient="horz" pos="4200" userDrawn="1">
          <p15:clr>
            <a:srgbClr val="F26B43"/>
          </p15:clr>
        </p15:guide>
        <p15:guide id="8" orient="horz" pos="2160" userDrawn="1">
          <p15:clr>
            <a:srgbClr val="F26B43"/>
          </p15:clr>
        </p15:guide>
        <p15:guide id="9" orient="horz" pos="8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8D7E923-D905-8B4E-8992-45E91023FA5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57529" y="6400800"/>
            <a:ext cx="620891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fld id="{BECF63ED-5365-0347-943C-46237B9951C9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1B5A2CC-40DE-704F-AD8E-AE00A98F1B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365760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BE48C3-0F6C-DE42-BCD7-E58E059CAE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  <a:prstGeom prst="rect">
            <a:avLst/>
          </a:prstGeom>
        </p:spPr>
        <p:txBody>
          <a:bodyPr vert="horz" lIns="0" tIns="0" rIns="0" bIns="0" rtlCol="0" anchor="ctr">
            <a:noAutofit/>
          </a:bodyPr>
          <a:lstStyle>
            <a:lvl1pPr algn="ctr">
              <a:defRPr sz="800" cap="all" baseline="0">
                <a:solidFill>
                  <a:schemeClr val="tx1"/>
                </a:solidFill>
              </a:defRPr>
            </a:lvl1pPr>
          </a:lstStyle>
          <a:p>
            <a:r>
              <a:rPr lang="en-US"/>
              <a:t>© 2023 THE MITRE CORPORATION. 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C7A4B0-99F8-2B4A-9FCE-DFD4168F921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29768" y="1371600"/>
            <a:ext cx="11338560" cy="4572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0276243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2" r:id="rId1"/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en-US" sz="3200" b="1" i="0" kern="1200" cap="none" baseline="0" dirty="0">
          <a:solidFill>
            <a:schemeClr val="tx2"/>
          </a:solidFill>
          <a:latin typeface="+mn-lt"/>
          <a:ea typeface="+mj-ea"/>
          <a:cs typeface="Arial Narrow" charset="0"/>
        </a:defRPr>
      </a:lvl1pPr>
    </p:titleStyle>
    <p:bodyStyle>
      <a:lvl1pPr marL="223838" indent="-223838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anose="05000000000000000000" pitchFamily="2" charset="2"/>
        <a:buChar char="§"/>
        <a:defRPr lang="en-US" sz="2400" b="0" i="0" kern="1200" cap="none" baseline="0" dirty="0">
          <a:solidFill>
            <a:schemeClr val="tx2"/>
          </a:solidFill>
          <a:latin typeface="+mn-lt"/>
          <a:ea typeface="+mn-ea"/>
          <a:cs typeface="Arial Narrow" charset="0"/>
        </a:defRPr>
      </a:lvl1pPr>
      <a:lvl2pPr marL="466725" indent="-242888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anose="05000000000000000000" pitchFamily="2" charset="2"/>
        <a:buChar char="§"/>
        <a:defRPr lang="en-US" sz="20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2pPr>
      <a:lvl3pPr marL="690563" indent="-230188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itchFamily="2" charset="2"/>
        <a:buChar char="§"/>
        <a:tabLst/>
        <a:defRPr lang="en-US" sz="18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3pPr>
      <a:lvl4pPr marL="914400" indent="-230188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itchFamily="2" charset="2"/>
        <a:buChar char="§"/>
        <a:tabLst/>
        <a:defRPr lang="en-US" sz="16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4pPr>
      <a:lvl5pPr marL="1138238" indent="-228600" algn="l" defTabSz="914400" rtl="0" eaLnBrk="1" latinLnBrk="0" hangingPunct="1">
        <a:lnSpc>
          <a:spcPct val="100000"/>
        </a:lnSpc>
        <a:spcBef>
          <a:spcPts val="1000"/>
        </a:spcBef>
        <a:spcAft>
          <a:spcPts val="0"/>
        </a:spcAft>
        <a:buFont typeface="Wingdings" pitchFamily="2" charset="2"/>
        <a:buChar char="§"/>
        <a:tabLst/>
        <a:defRPr lang="en-US" sz="1400" b="0" i="0" kern="1200" baseline="0" dirty="0">
          <a:solidFill>
            <a:schemeClr val="tx2"/>
          </a:solidFill>
          <a:latin typeface="+mn-lt"/>
          <a:ea typeface="+mn-ea"/>
          <a:cs typeface="Arial Narrow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itchFamily="2" charset="2"/>
        <a:buChar char="§"/>
        <a:defRPr sz="18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3864">
          <p15:clr>
            <a:srgbClr val="F26B43"/>
          </p15:clr>
        </p15:guide>
        <p15:guide id="9" orient="horz" pos="840">
          <p15:clr>
            <a:srgbClr val="F26B43"/>
          </p15:clr>
        </p15:guide>
        <p15:guide id="10" orient="horz" pos="240" userDrawn="1">
          <p15:clr>
            <a:srgbClr val="F26B43"/>
          </p15:clr>
        </p15:guide>
        <p15:guide id="11" pos="3840" userDrawn="1">
          <p15:clr>
            <a:srgbClr val="F26B43"/>
          </p15:clr>
        </p15:guide>
        <p15:guide id="12" pos="7416" userDrawn="1">
          <p15:clr>
            <a:srgbClr val="F26B43"/>
          </p15:clr>
        </p15:guide>
        <p15:guide id="13" pos="264" userDrawn="1">
          <p15:clr>
            <a:srgbClr val="F26B43"/>
          </p15:clr>
        </p15:guide>
        <p15:guide id="14" orient="horz" pos="4104" userDrawn="1">
          <p15:clr>
            <a:srgbClr val="F26B43"/>
          </p15:clr>
        </p15:guide>
        <p15:guide id="15" orient="horz" pos="3888" userDrawn="1">
          <p15:clr>
            <a:srgbClr val="F26B43"/>
          </p15:clr>
        </p15:guide>
        <p15:guide id="16" orient="horz" pos="4200" userDrawn="1">
          <p15:clr>
            <a:srgbClr val="F26B43"/>
          </p15:clr>
        </p15:guide>
        <p15:guide id="17" orient="horz" pos="2160" userDrawn="1">
          <p15:clr>
            <a:srgbClr val="F26B43"/>
          </p15:clr>
        </p15:guide>
        <p15:guide id="18" orient="horz" pos="816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Email_Discussions/SA3/Rel-19%20Workshop/Discussions%20on%20eZTS%20SID/S3-23-xxxx_ZTA_SID.docx" TargetMode="External"/><Relationship Id="rId2" Type="http://schemas.openxmlformats.org/officeDocument/2006/relationships/hyperlink" Target="https://www.3gpp.org/ftp/TSG_SA/WG3_Security/ADHOCs/3GPPSA3-e(AH)_for_Rel-19/Docs/S3ah-230012.zip" TargetMode="External"/><Relationship Id="rId1" Type="http://schemas.openxmlformats.org/officeDocument/2006/relationships/slideLayout" Target="../slideLayouts/slideLayout12.xml"/><Relationship Id="rId6" Type="http://schemas.openxmlformats.org/officeDocument/2006/relationships/hyperlink" Target="https://www.3gpp.org/ftp/TSG_SA/WG3_Security/ADHOCs/3GPPSA3-e(AH)_for_Rel-19/Docs/S3ah-230021.zip" TargetMode="External"/><Relationship Id="rId5" Type="http://schemas.openxmlformats.org/officeDocument/2006/relationships/hyperlink" Target="https://www.3gpp.org/ftp/TSG_SA/WG3_Security/ADHOCs/3GPPSA3-e(AH)_for_Rel-19/Docs/S3ah-230044.zip" TargetMode="External"/><Relationship Id="rId4" Type="http://schemas.openxmlformats.org/officeDocument/2006/relationships/hyperlink" Target="https://www.3gpp.org/ftp/TSG_SA/WG3_Security/ADHOCs/3GPPSA3-e(AH)_for_Rel-19/Docs/S3ah-230026.zip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12_Goteborg/Docs/S3-234334.zip" TargetMode="External"/><Relationship Id="rId2" Type="http://schemas.openxmlformats.org/officeDocument/2006/relationships/hyperlink" Target="https://www.3gpp.org/ftp/Email_Discussions/SA3/Rel-19%20Workshop/Discussion%20on%20256-bit%20SID/draft_S3XXYY_New%20SID%20on%20enabling%20a%20cryptographic%20algorithm%20transition%20to%20256-bits.docx" TargetMode="External"/><Relationship Id="rId1" Type="http://schemas.openxmlformats.org/officeDocument/2006/relationships/slideLayout" Target="../slideLayouts/slideLayout12.xml"/><Relationship Id="rId4" Type="http://schemas.openxmlformats.org/officeDocument/2006/relationships/hyperlink" Target="https://www.3gpp.org/ftp/TSG_SA/WG3_Security/ADHOCs/3GPPSA3-e(AH)_for_Rel-19/Docs/S3ah-230054.zip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WG3_Security/TSGS3_113_Chicago/Docs/S3-234505.zip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498A6F-A850-3013-B366-EABF951E7B6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MITRE R19 Priorities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6B90FB7-12BE-58CA-6A8D-D554D092AE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Presentation to SA3#113 Chicago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6A5ED2A-A996-AC40-B6E4-EC2EC9B0206F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r>
              <a:rPr lang="en-US" dirty="0"/>
              <a:t>S3-234567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8237B94-A066-8432-D2E3-00F97395494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/>
        <p:txBody>
          <a:bodyPr/>
          <a:lstStyle/>
          <a:p>
            <a:r>
              <a:rPr lang="en-US"/>
              <a:t>The view, opinions, and/or findings contained in this report are those of The MITRE Corporation and should not be construed as an official Government position, policy, or decision, unless designated by other documentation.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464FA9A-3BF4-6519-E7B1-087368FC8CCA}"/>
              </a:ext>
            </a:extLst>
          </p:cNvPr>
          <p:cNvSpPr txBox="1"/>
          <p:nvPr/>
        </p:nvSpPr>
        <p:spPr>
          <a:xfrm>
            <a:off x="588579" y="567559"/>
            <a:ext cx="41216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TSG-SA3 Meeting #113 </a:t>
            </a:r>
            <a:br>
              <a:rPr lang="en-US" dirty="0"/>
            </a:br>
            <a:r>
              <a:rPr lang="en-US" dirty="0"/>
              <a:t>Chicago, USA, 6 - 10 November 2023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9D38F9-3BC0-2846-E2C2-7A57209AC9C1}"/>
              </a:ext>
            </a:extLst>
          </p:cNvPr>
          <p:cNvSpPr txBox="1"/>
          <p:nvPr/>
        </p:nvSpPr>
        <p:spPr>
          <a:xfrm>
            <a:off x="9005894" y="567559"/>
            <a:ext cx="139787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S3-234567</a:t>
            </a:r>
          </a:p>
        </p:txBody>
      </p:sp>
    </p:spTree>
    <p:extLst>
      <p:ext uri="{BB962C8B-B14F-4D97-AF65-F5344CB8AC3E}">
        <p14:creationId xmlns:p14="http://schemas.microsoft.com/office/powerpoint/2010/main" val="30132724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2C717C-1620-2665-7B5C-03EA0B2A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504B-9B1A-2AFE-11DF-9D1E7A9A3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1687368" y="5805169"/>
            <a:ext cx="8817264" cy="942471"/>
          </a:xfrm>
        </p:spPr>
        <p:txBody>
          <a:bodyPr/>
          <a:lstStyle/>
          <a:p>
            <a:r>
              <a:rPr lang="en-US" dirty="0"/>
              <a:t>[1] </a:t>
            </a:r>
            <a:r>
              <a:rPr lang="en-US" dirty="0">
                <a:hlinkClick r:id="rId2"/>
              </a:rPr>
              <a:t>https://www.3gpp.org/ftp/TSG_SA/WG3_Security/ADHOCs/3GPPSA3-e(AH)_for_Rel-19/Docs/S3ah-230012.zip</a:t>
            </a:r>
            <a:r>
              <a:rPr lang="en-US" dirty="0"/>
              <a:t> </a:t>
            </a:r>
          </a:p>
          <a:p>
            <a:r>
              <a:rPr lang="en-US" dirty="0"/>
              <a:t>[2] </a:t>
            </a:r>
            <a:r>
              <a:rPr lang="en-US" dirty="0">
                <a:hlinkClick r:id="rId3"/>
              </a:rPr>
              <a:t>https://www.3gpp.org/ftp/Email_Discussions/SA3/Rel-19%20Workshop/Discussions%20on%20eZTS%20SID/S3-23-xxxx_ZTA_SID.docx</a:t>
            </a:r>
            <a:endParaRPr lang="en-US" dirty="0"/>
          </a:p>
          <a:p>
            <a:r>
              <a:rPr lang="en-US" dirty="0"/>
              <a:t>[3] </a:t>
            </a:r>
            <a:r>
              <a:rPr lang="en-US" dirty="0">
                <a:hlinkClick r:id="rId4"/>
              </a:rPr>
              <a:t>https://www.3gpp.org/ftp/TSG_SA/WG3_Security/ADHOCs/3GPPSA3-e(AH)_for_Rel-19/Docs/S3ah-230026.zip</a:t>
            </a:r>
            <a:endParaRPr lang="en-US" dirty="0"/>
          </a:p>
          <a:p>
            <a:r>
              <a:rPr lang="en-US" dirty="0"/>
              <a:t>[4] </a:t>
            </a:r>
            <a:r>
              <a:rPr lang="en-US" dirty="0">
                <a:hlinkClick r:id="rId5"/>
              </a:rPr>
              <a:t>https://www.3gpp.org/ftp/TSG_SA/WG3_Security/ADHOCs/3GPPSA3-e(AH)_for_Rel-19/Docs/S3ah-230044.zip</a:t>
            </a:r>
            <a:endParaRPr lang="en-US" dirty="0"/>
          </a:p>
          <a:p>
            <a:r>
              <a:rPr lang="en-US" dirty="0"/>
              <a:t>[5] </a:t>
            </a:r>
            <a:r>
              <a:rPr lang="en-US" dirty="0">
                <a:hlinkClick r:id="rId6"/>
              </a:rPr>
              <a:t>https://www.3gpp.org/ftp/TSG_SA/WG3_Security/ADHOCs/3GPPSA3-e(AH)_for_Rel-19/Docs/S3ah-230021.zip</a:t>
            </a:r>
            <a:endParaRPr lang="en-US" dirty="0"/>
          </a:p>
          <a:p>
            <a:r>
              <a:rPr lang="en-US" dirty="0"/>
              <a:t>© 2023 THE MITRE CORPORATION. 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A1F3A34-E9AD-AB9A-F63D-46407CC4C51A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046016206"/>
              </p:ext>
            </p:extLst>
          </p:nvPr>
        </p:nvGraphicFramePr>
        <p:xfrm>
          <a:off x="271909" y="1052830"/>
          <a:ext cx="11648182" cy="446532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565884">
                  <a:extLst>
                    <a:ext uri="{9D8B030D-6E8A-4147-A177-3AD203B41FA5}">
                      <a16:colId xmlns:a16="http://schemas.microsoft.com/office/drawing/2014/main" val="2201979571"/>
                    </a:ext>
                  </a:extLst>
                </a:gridCol>
                <a:gridCol w="9082298">
                  <a:extLst>
                    <a:ext uri="{9D8B030D-6E8A-4147-A177-3AD203B41FA5}">
                      <a16:colId xmlns:a16="http://schemas.microsoft.com/office/drawing/2014/main" val="637389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98370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b="1" dirty="0"/>
                        <a:t>Continuous security monitoring and dynamic access control </a:t>
                      </a:r>
                      <a:r>
                        <a:rPr lang="en-US" sz="1600" dirty="0"/>
                        <a:t>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dirty="0"/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1</a:t>
                      </a:r>
                      <a:r>
                        <a:rPr lang="en-US" sz="1600" dirty="0"/>
                        <a:t>, </a:t>
                      </a:r>
                      <a:r>
                        <a:rPr lang="en-US" sz="1600" b="1" i="0" u="sng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2</a:t>
                      </a:r>
                      <a:r>
                        <a:rPr lang="en-US" sz="1600" dirty="0"/>
                        <a:t>] ZTS;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dirty="0"/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3</a:t>
                      </a:r>
                      <a:r>
                        <a:rPr lang="en-US" sz="1600" dirty="0"/>
                        <a:t>] Security of PLMN hosting a NPN;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sz="1600" dirty="0"/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4</a:t>
                      </a:r>
                      <a:r>
                        <a:rPr lang="en-US" sz="1600" dirty="0"/>
                        <a:t>] AI/ML enhancements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Integrate continuous security monitoring and dynamic access control into 5GS authentication and authorization: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Determine standard security related data collected to evaluate the NF for detection of abnormal behavior; 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Determine how to mitigate threat of a compromised NF via dynamic authorization, including revocation, segmentation, and enforcement of dynamic access decisions;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Consider collaborative behavior in roaming and NPN scenarios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Leveraging AI/ML to predict, detect, prevent, and mitigate anomalous network behavior.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19373948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b="1" dirty="0"/>
                        <a:t>Resource Isolation 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hlinkClick r:id="rId6"/>
                        </a:rPr>
                        <a:t>[</a:t>
                      </a:r>
                      <a:r>
                        <a:rPr lang="en-US" sz="16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5</a:t>
                      </a:r>
                      <a:r>
                        <a:rPr lang="en-US" dirty="0"/>
                        <a:t>]</a:t>
                      </a:r>
                      <a:endParaRPr lang="en-US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Compromised or misconfigured resources (e.g., VNFs/CNFs) may jeopardize privacy, confidentiality, or availability of another NF sharing the same resources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Ensure isolation between network slices;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Reduce effect of a compromised or misconfigured NF resource on another NF.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9644138"/>
                  </a:ext>
                </a:extLst>
              </a:tr>
            </a:tbl>
          </a:graphicData>
        </a:graphic>
      </p:graphicFrame>
      <p:sp>
        <p:nvSpPr>
          <p:cNvPr id="4" name="Title 2">
            <a:extLst>
              <a:ext uri="{FF2B5EF4-FFF2-40B4-BE49-F238E27FC236}">
                <a16:creationId xmlns:a16="http://schemas.microsoft.com/office/drawing/2014/main" id="{001621EB-4F6C-B9A4-7FD5-751C4C8B9CDE}"/>
              </a:ext>
            </a:extLst>
          </p:cNvPr>
          <p:cNvSpPr txBox="1">
            <a:spLocks/>
          </p:cNvSpPr>
          <p:nvPr/>
        </p:nvSpPr>
        <p:spPr>
          <a:xfrm>
            <a:off x="426720" y="365760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cap="none" baseline="0" dirty="0">
                <a:solidFill>
                  <a:schemeClr val="tx2"/>
                </a:solidFill>
                <a:latin typeface="+mn-lt"/>
                <a:ea typeface="+mj-ea"/>
                <a:cs typeface="Arial Narrow" charset="0"/>
              </a:defRPr>
            </a:lvl1pPr>
          </a:lstStyle>
          <a:p>
            <a:r>
              <a:rPr lang="en-US" dirty="0"/>
              <a:t>SA3 Prime (SIDs/WIDs) (POC: David Gabay)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05EBDA4-0CD8-A23C-EBBD-8FAEA4A16B01}"/>
              </a:ext>
            </a:extLst>
          </p:cNvPr>
          <p:cNvSpPr txBox="1"/>
          <p:nvPr/>
        </p:nvSpPr>
        <p:spPr>
          <a:xfrm>
            <a:off x="10068910" y="273269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S3-234567</a:t>
            </a:r>
          </a:p>
        </p:txBody>
      </p:sp>
    </p:spTree>
    <p:extLst>
      <p:ext uri="{BB962C8B-B14F-4D97-AF65-F5344CB8AC3E}">
        <p14:creationId xmlns:p14="http://schemas.microsoft.com/office/powerpoint/2010/main" val="11809663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2C717C-1620-2665-7B5C-03EA0B2A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504B-9B1A-2AFE-11DF-9D1E7A9A3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[6] </a:t>
            </a:r>
            <a:r>
              <a:rPr lang="en-US" dirty="0">
                <a:hlinkClick r:id="rId2"/>
              </a:rPr>
              <a:t>https://www.3gpp.org/ftp/Email_Discussions/SA3/Rel-19%20Workshop/Discussion%20on%20256-bit%20SID/draft_S3XXYY_New%20SID%20on%20enabling%20a%20cryptographic%20algorithm%20transition%20to%20256-bits.docx</a:t>
            </a:r>
            <a:endParaRPr lang="en-US" dirty="0"/>
          </a:p>
          <a:p>
            <a:r>
              <a:rPr lang="en-US" dirty="0"/>
              <a:t>[7] </a:t>
            </a:r>
            <a:r>
              <a:rPr lang="en-US" dirty="0">
                <a:hlinkClick r:id="rId3"/>
              </a:rPr>
              <a:t>https://www.3gpp.org/ftp/TSG_SA/WG3_Security/TSGS3_112_Goteborg/Docs/S3-234334.zip</a:t>
            </a:r>
            <a:endParaRPr lang="en-US" dirty="0"/>
          </a:p>
          <a:p>
            <a:r>
              <a:rPr lang="en-US" dirty="0"/>
              <a:t>[8] </a:t>
            </a:r>
            <a:r>
              <a:rPr lang="en-US" dirty="0">
                <a:hlinkClick r:id="rId4"/>
              </a:rPr>
              <a:t>https://www.3gpp.org/ftp/TSG_SA/WG3_Security/ADHOCs/3GPPSA3-e(AH)_for_Rel-19/Docs/S3ah-230054.zip</a:t>
            </a:r>
            <a:endParaRPr lang="en-US" dirty="0"/>
          </a:p>
          <a:p>
            <a:r>
              <a:rPr lang="en-US" dirty="0"/>
              <a:t>© 2023 THE MITRE CORPORATION. 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A1F3A34-E9AD-AB9A-F63D-46407CC4C51A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905012630"/>
              </p:ext>
            </p:extLst>
          </p:nvPr>
        </p:nvGraphicFramePr>
        <p:xfrm>
          <a:off x="271909" y="1093605"/>
          <a:ext cx="11648182" cy="15544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692008">
                  <a:extLst>
                    <a:ext uri="{9D8B030D-6E8A-4147-A177-3AD203B41FA5}">
                      <a16:colId xmlns:a16="http://schemas.microsoft.com/office/drawing/2014/main" val="2201979571"/>
                    </a:ext>
                  </a:extLst>
                </a:gridCol>
                <a:gridCol w="8956174">
                  <a:extLst>
                    <a:ext uri="{9D8B030D-6E8A-4147-A177-3AD203B41FA5}">
                      <a16:colId xmlns:a16="http://schemas.microsoft.com/office/drawing/2014/main" val="637389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983705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</a:t>
                      </a:r>
                      <a:r>
                        <a:rPr lang="en-US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6</a:t>
                      </a:r>
                      <a:r>
                        <a:rPr lang="en-US" sz="1800" dirty="0"/>
                        <a:t>, </a:t>
                      </a:r>
                      <a:r>
                        <a:rPr lang="en-US" sz="1800" b="1" i="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+mn-cs"/>
                          <a:hlinkClick r:id="rId3"/>
                        </a:rPr>
                        <a:t>7</a:t>
                      </a:r>
                      <a:r>
                        <a:rPr lang="en-US" dirty="0"/>
                        <a:t>] </a:t>
                      </a:r>
                      <a:r>
                        <a:rPr lang="en-US" b="1" dirty="0"/>
                        <a:t>256-bit WID/SID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Begin the transition to 256-bit Integrity and encryption algorithms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Interoperability is assured whenever possible;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Define the 256-bit integrity and encryption algorithms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92317732"/>
                  </a:ext>
                </a:extLst>
              </a:tr>
            </a:tbl>
          </a:graphicData>
        </a:graphic>
      </p:graphicFrame>
      <p:sp>
        <p:nvSpPr>
          <p:cNvPr id="4" name="Title 2">
            <a:extLst>
              <a:ext uri="{FF2B5EF4-FFF2-40B4-BE49-F238E27FC236}">
                <a16:creationId xmlns:a16="http://schemas.microsoft.com/office/drawing/2014/main" id="{DA5AA454-73DB-AAC6-13F8-F4B6F4E46751}"/>
              </a:ext>
            </a:extLst>
          </p:cNvPr>
          <p:cNvSpPr txBox="1">
            <a:spLocks/>
          </p:cNvSpPr>
          <p:nvPr/>
        </p:nvSpPr>
        <p:spPr>
          <a:xfrm>
            <a:off x="426720" y="365760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cap="none" baseline="0" dirty="0">
                <a:solidFill>
                  <a:schemeClr val="tx2"/>
                </a:solidFill>
                <a:latin typeface="+mn-lt"/>
                <a:ea typeface="+mj-ea"/>
                <a:cs typeface="Arial Narrow" charset="0"/>
              </a:defRPr>
            </a:lvl1pPr>
          </a:lstStyle>
          <a:p>
            <a:r>
              <a:rPr lang="en-US" sz="2800" dirty="0"/>
              <a:t>SA3 Prime (SIDs/WIDs) (POC: David Gabay)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8A146389-03B4-1128-F7C7-3E272B49F3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26720" y="2998602"/>
            <a:ext cx="11338560" cy="548640"/>
          </a:xfrm>
        </p:spPr>
        <p:txBody>
          <a:bodyPr/>
          <a:lstStyle/>
          <a:p>
            <a:r>
              <a:rPr lang="en-US" sz="2800" dirty="0"/>
              <a:t>Feature Security Dependent on Other WGs (POC: David Gabay)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7D5C4AB9-F43D-C50B-C968-D4C5F07957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9970696"/>
              </p:ext>
            </p:extLst>
          </p:nvPr>
        </p:nvGraphicFramePr>
        <p:xfrm>
          <a:off x="271909" y="3661275"/>
          <a:ext cx="11648181" cy="182880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812898">
                  <a:extLst>
                    <a:ext uri="{9D8B030D-6E8A-4147-A177-3AD203B41FA5}">
                      <a16:colId xmlns:a16="http://schemas.microsoft.com/office/drawing/2014/main" val="3343218506"/>
                    </a:ext>
                  </a:extLst>
                </a:gridCol>
                <a:gridCol w="8835283">
                  <a:extLst>
                    <a:ext uri="{9D8B030D-6E8A-4147-A177-3AD203B41FA5}">
                      <a16:colId xmlns:a16="http://schemas.microsoft.com/office/drawing/2014/main" val="2859739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862958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[</a:t>
                      </a:r>
                      <a:r>
                        <a:rPr lang="en-US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8</a:t>
                      </a:r>
                      <a:r>
                        <a:rPr lang="en-US" dirty="0"/>
                        <a:t>] </a:t>
                      </a:r>
                      <a:r>
                        <a:rPr lang="en-US" b="1" dirty="0"/>
                        <a:t>ProSe phase 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Support for multi-hop U2U/U2N relay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Consideration for secure routing protocols and key management; </a:t>
                      </a:r>
                    </a:p>
                    <a:p>
                      <a:pPr marL="285750" indent="-285750"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Privacy from intermediate relay nodes;</a:t>
                      </a:r>
                    </a:p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Support for Non-3GPP RAT over PC5 U2N/U2U </a:t>
                      </a:r>
                      <a:r>
                        <a:rPr lang="en-US"/>
                        <a:t>relay;</a:t>
                      </a:r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661058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E14FA28C-AA42-A676-8346-E42BB1EA25E4}"/>
              </a:ext>
            </a:extLst>
          </p:cNvPr>
          <p:cNvSpPr txBox="1"/>
          <p:nvPr/>
        </p:nvSpPr>
        <p:spPr>
          <a:xfrm>
            <a:off x="10068910" y="273269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S3-234567</a:t>
            </a:r>
          </a:p>
        </p:txBody>
      </p:sp>
    </p:spTree>
    <p:extLst>
      <p:ext uri="{BB962C8B-B14F-4D97-AF65-F5344CB8AC3E}">
        <p14:creationId xmlns:p14="http://schemas.microsoft.com/office/powerpoint/2010/main" val="42507237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92C717C-1620-2665-7B5C-03EA0B2AA7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CF63ED-5365-0347-943C-46237B9951C9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8DF504B-9B1A-2AFE-11DF-9D1E7A9A3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[9] </a:t>
            </a:r>
            <a:r>
              <a:rPr lang="en-US" dirty="0">
                <a:hlinkClick r:id="rId3"/>
              </a:rPr>
              <a:t>https://www.3gpp.org/ftp/TSG_SA/WG3_Security/TSGS3_113_Chicago/Docs/S3-234505.zip</a:t>
            </a:r>
            <a:endParaRPr lang="en-US" dirty="0"/>
          </a:p>
          <a:p>
            <a:r>
              <a:rPr lang="en-US" dirty="0"/>
              <a:t>© 2023 THE MITRE CORPORATION. </a:t>
            </a:r>
          </a:p>
        </p:txBody>
      </p:sp>
      <p:graphicFrame>
        <p:nvGraphicFramePr>
          <p:cNvPr id="9" name="Content Placeholder 8">
            <a:extLst>
              <a:ext uri="{FF2B5EF4-FFF2-40B4-BE49-F238E27FC236}">
                <a16:creationId xmlns:a16="http://schemas.microsoft.com/office/drawing/2014/main" id="{8A1F3A34-E9AD-AB9A-F63D-46407CC4C51A}"/>
              </a:ext>
            </a:extLst>
          </p:cNvPr>
          <p:cNvGraphicFramePr>
            <a:graphicFrameLocks noGrp="1"/>
          </p:cNvGraphicFramePr>
          <p:nvPr>
            <p:ph sz="quarter" idx="4294967295"/>
            <p:extLst>
              <p:ext uri="{D42A27DB-BD31-4B8C-83A1-F6EECF244321}">
                <p14:modId xmlns:p14="http://schemas.microsoft.com/office/powerpoint/2010/main" val="2958223761"/>
              </p:ext>
            </p:extLst>
          </p:nvPr>
        </p:nvGraphicFramePr>
        <p:xfrm>
          <a:off x="271909" y="1093605"/>
          <a:ext cx="11648182" cy="1567180"/>
        </p:xfrm>
        <a:graphic>
          <a:graphicData uri="http://schemas.openxmlformats.org/drawingml/2006/table">
            <a:tbl>
              <a:tblPr firstRow="1" bandRow="1">
                <a:tableStyleId>{69012ECD-51FC-41F1-AA8D-1B2483CD663E}</a:tableStyleId>
              </a:tblPr>
              <a:tblGrid>
                <a:gridCol w="2692008">
                  <a:extLst>
                    <a:ext uri="{9D8B030D-6E8A-4147-A177-3AD203B41FA5}">
                      <a16:colId xmlns:a16="http://schemas.microsoft.com/office/drawing/2014/main" val="2201979571"/>
                    </a:ext>
                  </a:extLst>
                </a:gridCol>
                <a:gridCol w="8956174">
                  <a:extLst>
                    <a:ext uri="{9D8B030D-6E8A-4147-A177-3AD203B41FA5}">
                      <a16:colId xmlns:a16="http://schemas.microsoft.com/office/drawing/2014/main" val="63738957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Topic (applicable SIDs/WIDs)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</a:pPr>
                      <a:r>
                        <a:rPr lang="en-US" dirty="0"/>
                        <a:t>Objectives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82983705"/>
                  </a:ext>
                </a:extLst>
              </a:tr>
              <a:tr h="4826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Alternative Authentication without 5GC [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  <a:hlinkClick r:id="rId3"/>
                        </a:rPr>
                        <a:t>9</a:t>
                      </a:r>
                      <a:r>
                        <a:rPr lang="en-US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]</a:t>
                      </a:r>
                      <a:endParaRPr lang="en-US" sz="18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spcBef>
                          <a:spcPts val="100"/>
                        </a:spcBef>
                        <a:buFont typeface="Arial" panose="020B0604020202020204" pitchFamily="34" charset="0"/>
                        <a:buNone/>
                      </a:pPr>
                      <a:r>
                        <a:rPr lang="en-US" dirty="0"/>
                        <a:t>Support alternative authentication for UE in out of coverage scenarios </a:t>
                      </a:r>
                    </a:p>
                    <a:p>
                      <a:pPr marL="285750" indent="-285750">
                        <a:spcBef>
                          <a:spcPts val="100"/>
                        </a:spcBef>
                        <a:buFont typeface="Arial" panose="020B0604020202020204" pitchFamily="34" charset="0"/>
                        <a:buChar char="•"/>
                      </a:pPr>
                      <a:r>
                        <a:rPr lang="en-US" dirty="0"/>
                        <a:t>Enhance existing security architecture to support alternative authentication method without use of the 5GC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5573510"/>
                  </a:ext>
                </a:extLst>
              </a:tr>
            </a:tbl>
          </a:graphicData>
        </a:graphic>
      </p:graphicFrame>
      <p:sp>
        <p:nvSpPr>
          <p:cNvPr id="4" name="Title 2">
            <a:extLst>
              <a:ext uri="{FF2B5EF4-FFF2-40B4-BE49-F238E27FC236}">
                <a16:creationId xmlns:a16="http://schemas.microsoft.com/office/drawing/2014/main" id="{DA5AA454-73DB-AAC6-13F8-F4B6F4E46751}"/>
              </a:ext>
            </a:extLst>
          </p:cNvPr>
          <p:cNvSpPr txBox="1">
            <a:spLocks/>
          </p:cNvSpPr>
          <p:nvPr/>
        </p:nvSpPr>
        <p:spPr>
          <a:xfrm>
            <a:off x="426720" y="365760"/>
            <a:ext cx="11338560" cy="54864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3200" b="1" i="0" kern="1200" cap="none" baseline="0" dirty="0">
                <a:solidFill>
                  <a:schemeClr val="tx2"/>
                </a:solidFill>
                <a:latin typeface="+mn-lt"/>
                <a:ea typeface="+mj-ea"/>
                <a:cs typeface="Arial Narrow" charset="0"/>
              </a:defRPr>
            </a:lvl1pPr>
          </a:lstStyle>
          <a:p>
            <a:r>
              <a:rPr lang="en-US" dirty="0"/>
              <a:t>SA3 Prime (SIDs/WIDs)(POC: Dr. DJ </a:t>
            </a:r>
            <a:r>
              <a:rPr lang="en-US" dirty="0" err="1"/>
              <a:t>Shyy</a:t>
            </a:r>
            <a:r>
              <a:rPr lang="en-US" dirty="0"/>
              <a:t>)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78C54D3-16DF-7EBE-4F8A-3C141082E5E3}"/>
              </a:ext>
            </a:extLst>
          </p:cNvPr>
          <p:cNvSpPr txBox="1"/>
          <p:nvPr/>
        </p:nvSpPr>
        <p:spPr>
          <a:xfrm>
            <a:off x="10068910" y="273269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S3-234567</a:t>
            </a:r>
          </a:p>
        </p:txBody>
      </p:sp>
    </p:spTree>
    <p:extLst>
      <p:ext uri="{BB962C8B-B14F-4D97-AF65-F5344CB8AC3E}">
        <p14:creationId xmlns:p14="http://schemas.microsoft.com/office/powerpoint/2010/main" val="2015953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BCC3B84-E032-56DC-9478-D3CF6D83BA91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1097280" y="2333297"/>
            <a:ext cx="7071360" cy="1187143"/>
          </a:xfrm>
        </p:spPr>
        <p:txBody>
          <a:bodyPr anchor="ctr">
            <a:normAutofit/>
          </a:bodyPr>
          <a:lstStyle/>
          <a:p>
            <a:pPr>
              <a:lnSpc>
                <a:spcPct val="90000"/>
              </a:lnSpc>
            </a:pPr>
            <a:r>
              <a:rPr lang="en-US" sz="4400" dirty="0"/>
              <a:t>Thank you!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58610871-0B13-8481-E76A-1D9E5031D91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1097280" y="3593592"/>
            <a:ext cx="7071360" cy="548640"/>
          </a:xfrm>
        </p:spPr>
        <p:txBody>
          <a:bodyPr/>
          <a:lstStyle/>
          <a:p>
            <a:r>
              <a:rPr lang="en-US" sz="2400" dirty="0"/>
              <a:t>David Gabay (</a:t>
            </a:r>
            <a:r>
              <a:rPr lang="en-US" sz="2400" dirty="0" err="1"/>
              <a:t>dgabay@mitre.org</a:t>
            </a:r>
            <a:r>
              <a:rPr lang="en-US" sz="2400" dirty="0"/>
              <a:t>)</a:t>
            </a:r>
            <a:endParaRPr lang="en-US" dirty="0"/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197B0944-077D-A5D8-630D-B7F2CCBE7944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1097280" y="4215384"/>
            <a:ext cx="7071360" cy="548640"/>
          </a:xfrm>
        </p:spPr>
        <p:txBody>
          <a:bodyPr/>
          <a:lstStyle/>
          <a:p>
            <a:r>
              <a:rPr lang="en-US" sz="2400" dirty="0"/>
              <a:t>Dr. DJ </a:t>
            </a:r>
            <a:r>
              <a:rPr lang="en-US" sz="2400" dirty="0" err="1"/>
              <a:t>Shyy</a:t>
            </a:r>
            <a:r>
              <a:rPr lang="en-US" sz="2400" dirty="0"/>
              <a:t> (</a:t>
            </a:r>
            <a:r>
              <a:rPr lang="en-US" sz="2400" dirty="0" err="1"/>
              <a:t>djshyy@mitre.org</a:t>
            </a:r>
            <a:r>
              <a:rPr lang="en-US" sz="2400" dirty="0"/>
              <a:t>)</a:t>
            </a:r>
            <a:endParaRPr lang="en-US" dirty="0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CB57631-A23A-4D77-5D83-68E9E92BA52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687368" y="6400800"/>
            <a:ext cx="8817264" cy="182880"/>
          </a:xfrm>
        </p:spPr>
        <p:txBody>
          <a:bodyPr anchor="ctr">
            <a:normAutofit/>
          </a:bodyPr>
          <a:lstStyle/>
          <a:p>
            <a:pPr>
              <a:spcAft>
                <a:spcPts val="600"/>
              </a:spcAft>
            </a:pPr>
            <a:r>
              <a:rPr lang="en-US"/>
              <a:t>© 2023 THE MITRE CORPORATION. </a:t>
            </a:r>
          </a:p>
        </p:txBody>
      </p:sp>
      <p:sp>
        <p:nvSpPr>
          <p:cNvPr id="3" name="Slide Number Placeholder 2" hidden="1">
            <a:extLst>
              <a:ext uri="{FF2B5EF4-FFF2-40B4-BE49-F238E27FC236}">
                <a16:creationId xmlns:a16="http://schemas.microsoft.com/office/drawing/2014/main" id="{CA3C3FBE-5FC0-040D-0B8F-9B01483B1B42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>
          <a:xfrm>
            <a:off x="11155681" y="6400800"/>
            <a:ext cx="622739" cy="182880"/>
          </a:xfrm>
        </p:spPr>
        <p:txBody>
          <a:bodyPr/>
          <a:lstStyle/>
          <a:p>
            <a:pPr>
              <a:spcAft>
                <a:spcPts val="600"/>
              </a:spcAft>
            </a:pPr>
            <a:fld id="{BECF63ED-5365-0347-943C-46237B9951C9}" type="slidenum">
              <a:rPr lang="en-US" smtClean="0"/>
              <a:pPr>
                <a:spcAft>
                  <a:spcPts val="600"/>
                </a:spcAft>
              </a:pPr>
              <a:t>5</a:t>
            </a:fld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BD91958-74AA-04AB-0B82-2D7DBC36889C}"/>
              </a:ext>
            </a:extLst>
          </p:cNvPr>
          <p:cNvSpPr txBox="1"/>
          <p:nvPr/>
        </p:nvSpPr>
        <p:spPr>
          <a:xfrm>
            <a:off x="10068910" y="273269"/>
            <a:ext cx="13131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S3-234567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2491DA5-969A-3D25-99F6-425D0E5160F9}"/>
              </a:ext>
            </a:extLst>
          </p:cNvPr>
          <p:cNvSpPr txBox="1"/>
          <p:nvPr/>
        </p:nvSpPr>
        <p:spPr>
          <a:xfrm>
            <a:off x="588579" y="567559"/>
            <a:ext cx="412164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3GPP TSG-SA3 Meeting #113 </a:t>
            </a:r>
            <a:br>
              <a:rPr lang="en-US" dirty="0"/>
            </a:br>
            <a:r>
              <a:rPr lang="en-US" dirty="0"/>
              <a:t>Chicago, USA, 6 - 10 November 2023 </a:t>
            </a:r>
          </a:p>
        </p:txBody>
      </p:sp>
    </p:spTree>
    <p:extLst>
      <p:ext uri="{BB962C8B-B14F-4D97-AF65-F5344CB8AC3E}">
        <p14:creationId xmlns:p14="http://schemas.microsoft.com/office/powerpoint/2010/main" val="3275615947"/>
      </p:ext>
    </p:extLst>
  </p:cSld>
  <p:clrMapOvr>
    <a:masterClrMapping/>
  </p:clrMapOvr>
</p:sld>
</file>

<file path=ppt/theme/theme1.xml><?xml version="1.0" encoding="utf-8"?>
<a:theme xmlns:a="http://schemas.openxmlformats.org/drawingml/2006/main" name="Blue MITRE">
  <a:themeElements>
    <a:clrScheme name="DB_theme">
      <a:dk1>
        <a:srgbClr val="E6E6E6"/>
      </a:dk1>
      <a:lt1>
        <a:srgbClr val="0D2541"/>
      </a:lt1>
      <a:dk2>
        <a:srgbClr val="FFFFFF"/>
      </a:dk2>
      <a:lt2>
        <a:srgbClr val="000000"/>
      </a:lt2>
      <a:accent1>
        <a:srgbClr val="8FD8F8"/>
      </a:accent1>
      <a:accent2>
        <a:srgbClr val="FEFB00"/>
      </a:accent2>
      <a:accent3>
        <a:srgbClr val="488DC9"/>
      </a:accent3>
      <a:accent4>
        <a:srgbClr val="4FB96E"/>
      </a:accent4>
      <a:accent5>
        <a:srgbClr val="FF6D2B"/>
      </a:accent5>
      <a:accent6>
        <a:srgbClr val="8E7FB9"/>
      </a:accent6>
      <a:hlink>
        <a:srgbClr val="0068DA"/>
      </a:hlink>
      <a:folHlink>
        <a:srgbClr val="FF2D5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/>
      <a:lstStyle/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MITRE-PPT-template-16x9-blue-2023-v1.potx" id="{140460EB-8154-48CD-85C8-4C4E284883A2}" vid="{6F02E2FC-9E69-4123-84EE-6C64931662FD}"/>
    </a:ext>
  </a:extLst>
</a:theme>
</file>

<file path=ppt/theme/theme2.xml><?xml version="1.0" encoding="utf-8"?>
<a:theme xmlns:a="http://schemas.openxmlformats.org/drawingml/2006/main" name="White Print MITRE">
  <a:themeElements>
    <a:clrScheme name="LB-1">
      <a:dk1>
        <a:srgbClr val="000000"/>
      </a:dk1>
      <a:lt1>
        <a:srgbClr val="FFFFFF"/>
      </a:lt1>
      <a:dk2>
        <a:srgbClr val="0E2641"/>
      </a:dk2>
      <a:lt2>
        <a:srgbClr val="E5EEEF"/>
      </a:lt2>
      <a:accent1>
        <a:srgbClr val="335EAC"/>
      </a:accent1>
      <a:accent2>
        <a:srgbClr val="167FAC"/>
      </a:accent2>
      <a:accent3>
        <a:srgbClr val="6E7881"/>
      </a:accent3>
      <a:accent4>
        <a:srgbClr val="238541"/>
      </a:accent4>
      <a:accent5>
        <a:srgbClr val="D3442E"/>
      </a:accent5>
      <a:accent6>
        <a:srgbClr val="5D499E"/>
      </a:accent6>
      <a:hlink>
        <a:srgbClr val="0068DA"/>
      </a:hlink>
      <a:folHlink>
        <a:srgbClr val="FF2D55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ITRE-PPT-template-16x9-white-2023-v1.potx" id="{0A09C912-C3EB-4425-B6D1-E7F057D75633}" vid="{079556D6-EFC5-4FBD-B88C-433607D6820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8D05DE70B15C64EA9E4D75973090490" ma:contentTypeVersion="14" ma:contentTypeDescription="Create a new document." ma:contentTypeScope="" ma:versionID="c933f449e82031e99f070a2a25efbd25">
  <xsd:schema xmlns:xsd="http://www.w3.org/2001/XMLSchema" xmlns:xs="http://www.w3.org/2001/XMLSchema" xmlns:p="http://schemas.microsoft.com/office/2006/metadata/properties" xmlns:ns2="1b01f6de-bcf4-49e3-9541-5177bacee8ff" xmlns:ns3="28d9da6b-33d1-4c3f-8988-b903e67ea3d6" xmlns:ns4="b5a44311-ed64-4a72-909f-c9dc6973bde2" targetNamespace="http://schemas.microsoft.com/office/2006/metadata/properties" ma:root="true" ma:fieldsID="c58ca687305fe86a2f1ea4cd516cf2e9" ns2:_="" ns3:_="" ns4:_="">
    <xsd:import namespace="1b01f6de-bcf4-49e3-9541-5177bacee8ff"/>
    <xsd:import namespace="28d9da6b-33d1-4c3f-8988-b903e67ea3d6"/>
    <xsd:import namespace="b5a44311-ed64-4a72-909f-c9dc6973bde2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DateTaken" minOccurs="0"/>
                <xsd:element ref="ns3:MediaLengthInSeconds" minOccurs="0"/>
                <xsd:element ref="ns3:lcf76f155ced4ddcb4097134ff3c332f" minOccurs="0"/>
                <xsd:element ref="ns4:TaxCatchAll" minOccurs="0"/>
                <xsd:element ref="ns3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b01f6de-bcf4-49e3-9541-5177bacee8ff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d9da6b-33d1-4c3f-8988-b903e67ea3d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5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8" nillable="true" ma:taxonomy="true" ma:internalName="lcf76f155ced4ddcb4097134ff3c332f" ma:taxonomyFieldName="MediaServiceImageTags" ma:displayName="Image Tags" ma:readOnly="false" ma:fieldId="{5cf76f15-5ced-4ddc-b409-7134ff3c332f}" ma:taxonomyMulti="true" ma:sspId="4ea1a638-fe8f-4e55-a8a3-ec1a1fdf41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0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5a44311-ed64-4a72-909f-c9dc6973bde2" elementFormDefault="qualified">
    <xsd:import namespace="http://schemas.microsoft.com/office/2006/documentManagement/types"/>
    <xsd:import namespace="http://schemas.microsoft.com/office/infopath/2007/PartnerControls"/>
    <xsd:element name="TaxCatchAll" ma:index="19" nillable="true" ma:displayName="Taxonomy Catch All Column" ma:hidden="true" ma:list="{7a423e43-2623-4bd4-84be-3b6ec6fe5c69}" ma:internalName="TaxCatchAll" ma:showField="CatchAllData" ma:web="1b01f6de-bcf4-49e3-9541-5177bacee8ff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b5a44311-ed64-4a72-909f-c9dc6973bde2" xsi:nil="true"/>
    <lcf76f155ced4ddcb4097134ff3c332f xmlns="28d9da6b-33d1-4c3f-8988-b903e67ea3d6">
      <Terms xmlns="http://schemas.microsoft.com/office/infopath/2007/PartnerControls"/>
    </lcf76f155ced4ddcb4097134ff3c332f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71311F5-641E-4092-B727-53F65F092849}">
  <ds:schemaRefs>
    <ds:schemaRef ds:uri="1b01f6de-bcf4-49e3-9541-5177bacee8ff"/>
    <ds:schemaRef ds:uri="28d9da6b-33d1-4c3f-8988-b903e67ea3d6"/>
    <ds:schemaRef ds:uri="b5a44311-ed64-4a72-909f-c9dc6973bde2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21E97C04-0EA5-408F-9918-F5440D19D659}">
  <ds:schemaRefs>
    <ds:schemaRef ds:uri="http://www.w3.org/XML/1998/namespace"/>
    <ds:schemaRef ds:uri="http://schemas.microsoft.com/office/infopath/2007/PartnerControls"/>
    <ds:schemaRef ds:uri="http://purl.org/dc/terms/"/>
    <ds:schemaRef ds:uri="http://purl.org/dc/elements/1.1/"/>
    <ds:schemaRef ds:uri="http://purl.org/dc/dcmitype/"/>
    <ds:schemaRef ds:uri="1b01f6de-bcf4-49e3-9541-5177bacee8ff"/>
    <ds:schemaRef ds:uri="http://schemas.microsoft.com/office/2006/documentManagement/types"/>
    <ds:schemaRef ds:uri="http://schemas.microsoft.com/office/2006/metadata/properties"/>
    <ds:schemaRef ds:uri="http://schemas.openxmlformats.org/package/2006/metadata/core-properties"/>
    <ds:schemaRef ds:uri="b5a44311-ed64-4a72-909f-c9dc6973bde2"/>
    <ds:schemaRef ds:uri="28d9da6b-33d1-4c3f-8988-b903e67ea3d6"/>
  </ds:schemaRefs>
</ds:datastoreItem>
</file>

<file path=customXml/itemProps3.xml><?xml version="1.0" encoding="utf-8"?>
<ds:datastoreItem xmlns:ds="http://schemas.openxmlformats.org/officeDocument/2006/customXml" ds:itemID="{D9056D2D-7E6B-47E5-AE35-9F10959CBA72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Blue MITRE</Template>
  <TotalTime>1696</TotalTime>
  <Words>814</Words>
  <Application>Microsoft Macintosh PowerPoint</Application>
  <PresentationFormat>Widescreen</PresentationFormat>
  <Paragraphs>70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Wingdings</vt:lpstr>
      <vt:lpstr>Blue MITRE</vt:lpstr>
      <vt:lpstr>White Print MITRE</vt:lpstr>
      <vt:lpstr>MITRE R19 Priorities</vt:lpstr>
      <vt:lpstr>PowerPoint Presentation</vt:lpstr>
      <vt:lpstr>Feature Security Dependent on Other WGs (POC: David Gabay)</vt:lpstr>
      <vt:lpstr>PowerPoint Presentation</vt:lpstr>
      <vt:lpstr>PowerPoint Presentation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5G Standards Sponsor F2F - 3GPP</dc:title>
  <dc:subject/>
  <dc:creator>DG</dc:creator>
  <cp:keywords/>
  <dc:description/>
  <cp:lastModifiedBy>DG</cp:lastModifiedBy>
  <cp:revision>5</cp:revision>
  <cp:lastPrinted>2020-12-17T13:42:49Z</cp:lastPrinted>
  <dcterms:created xsi:type="dcterms:W3CDTF">2023-08-28T14:00:08Z</dcterms:created>
  <dcterms:modified xsi:type="dcterms:W3CDTF">2023-10-29T20:49:27Z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0x01010058D05DE70B15C64EA9E4D75973090490</vt:lpwstr>
  </property>
  <property fmtid="{D5CDD505-2E9C-101B-9397-08002B2CF9AE}" pid="3" name="MediaServiceImageTags">
    <vt:lpwstr/>
  </property>
</Properties>
</file>